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sldIdLst>
    <p:sldId id="256" r:id="rId5"/>
    <p:sldId id="257" r:id="rId6"/>
    <p:sldId id="271" r:id="rId7"/>
    <p:sldId id="258" r:id="rId8"/>
    <p:sldId id="259" r:id="rId9"/>
    <p:sldId id="272" r:id="rId10"/>
    <p:sldId id="273" r:id="rId11"/>
    <p:sldId id="274" r:id="rId12"/>
    <p:sldId id="275" r:id="rId13"/>
    <p:sldId id="260" r:id="rId14"/>
    <p:sldId id="261" r:id="rId15"/>
    <p:sldId id="262" r:id="rId16"/>
    <p:sldId id="264" r:id="rId17"/>
    <p:sldId id="265" r:id="rId18"/>
    <p:sldId id="266" r:id="rId19"/>
    <p:sldId id="267" r:id="rId20"/>
    <p:sldId id="268" r:id="rId21"/>
    <p:sldId id="281" r:id="rId22"/>
    <p:sldId id="269" r:id="rId23"/>
    <p:sldId id="270" r:id="rId24"/>
    <p:sldId id="276" r:id="rId25"/>
    <p:sldId id="277" r:id="rId26"/>
    <p:sldId id="278" r:id="rId27"/>
    <p:sldId id="279" r:id="rId28"/>
    <p:sldId id="315" r:id="rId29"/>
    <p:sldId id="316" r:id="rId30"/>
    <p:sldId id="317" r:id="rId31"/>
    <p:sldId id="318" r:id="rId32"/>
    <p:sldId id="287" r:id="rId33"/>
    <p:sldId id="298" r:id="rId34"/>
    <p:sldId id="289" r:id="rId35"/>
    <p:sldId id="290" r:id="rId36"/>
    <p:sldId id="291" r:id="rId37"/>
    <p:sldId id="292" r:id="rId38"/>
    <p:sldId id="293" r:id="rId39"/>
    <p:sldId id="294" r:id="rId40"/>
    <p:sldId id="295" r:id="rId41"/>
    <p:sldId id="296" r:id="rId42"/>
    <p:sldId id="280" r:id="rId43"/>
    <p:sldId id="282" r:id="rId44"/>
    <p:sldId id="283" r:id="rId45"/>
    <p:sldId id="284" r:id="rId46"/>
    <p:sldId id="285" r:id="rId47"/>
    <p:sldId id="299" r:id="rId48"/>
    <p:sldId id="301" r:id="rId49"/>
    <p:sldId id="338" r:id="rId50"/>
    <p:sldId id="339" r:id="rId51"/>
    <p:sldId id="340" r:id="rId52"/>
    <p:sldId id="342" r:id="rId53"/>
    <p:sldId id="343" r:id="rId54"/>
    <p:sldId id="344" r:id="rId55"/>
    <p:sldId id="345" r:id="rId56"/>
    <p:sldId id="346" r:id="rId57"/>
    <p:sldId id="347" r:id="rId58"/>
    <p:sldId id="348" r:id="rId59"/>
    <p:sldId id="349" r:id="rId60"/>
    <p:sldId id="350" r:id="rId61"/>
    <p:sldId id="351" r:id="rId62"/>
    <p:sldId id="352" r:id="rId63"/>
    <p:sldId id="353" r:id="rId64"/>
    <p:sldId id="354" r:id="rId65"/>
    <p:sldId id="355" r:id="rId66"/>
    <p:sldId id="356" r:id="rId67"/>
    <p:sldId id="357" r:id="rId68"/>
    <p:sldId id="358"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84C08-10D6-4017-931F-7E28957A197C}" v="2" dt="2023-06-08T16:26:43.5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5" d="100"/>
          <a:sy n="35" d="100"/>
        </p:scale>
        <p:origin x="1500" y="42"/>
      </p:cViewPr>
      <p:guideLst>
        <p:guide orient="horz" pos="2183"/>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9A76001-252F-4F91-BA23-5229F3BA6829}"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DBBC0-DAEB-4120-A208-494DBE71DA2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A76001-252F-4F91-BA23-5229F3BA6829}"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DBBC0-DAEB-4120-A208-494DBE71DA2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A76001-252F-4F91-BA23-5229F3BA6829}"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DBBC0-DAEB-4120-A208-494DBE71DA2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A76001-252F-4F91-BA23-5229F3BA6829}"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DBBC0-DAEB-4120-A208-494DBE71DA2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A76001-252F-4F91-BA23-5229F3BA6829}"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DBBC0-DAEB-4120-A208-494DBE71DA2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76001-252F-4F91-BA23-5229F3BA6829}"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DBBC0-DAEB-4120-A208-494DBE71DA2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A76001-252F-4F91-BA23-5229F3BA6829}" type="datetimeFigureOut">
              <a:rPr lang="en-US" smtClean="0"/>
              <a:t>6/29/2023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0DBBC0-DAEB-4120-A208-494DBE71DA2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A76001-252F-4F91-BA23-5229F3BA6829}" type="datetimeFigureOut">
              <a:rPr lang="en-US" smtClean="0"/>
              <a:t>6/29/2023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0DBBC0-DAEB-4120-A208-494DBE71DA2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A76001-252F-4F91-BA23-5229F3BA6829}" type="datetimeFigureOut">
              <a:rPr lang="en-US" smtClean="0"/>
              <a:t>6/29/2023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0DBBC0-DAEB-4120-A208-494DBE71DA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A76001-252F-4F91-BA23-5229F3BA6829}"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DBBC0-DAEB-4120-A208-494DBE71DA2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A76001-252F-4F91-BA23-5229F3BA6829}"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DBBC0-DAEB-4120-A208-494DBE71DA2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A76001-252F-4F91-BA23-5229F3BA6829}" type="datetimeFigureOut">
              <a:rPr lang="en-US" smtClean="0"/>
              <a:t>6/29/2023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0DBBC0-DAEB-4120-A208-494DBE71DA2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Mask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142844" y="129789"/>
            <a:ext cx="8858312" cy="642942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928662" y="0"/>
            <a:ext cx="6357982" cy="2214578"/>
          </a:xfrm>
          <a:prstGeom prst="rect">
            <a:avLst/>
          </a:prstGeom>
          <a:noFill/>
          <a:ln w="9525">
            <a:noFill/>
            <a:miter lim="800000"/>
            <a:headEnd/>
            <a:tailEnd/>
          </a:ln>
          <a:effectLst/>
        </p:spPr>
      </p:pic>
      <p:pic>
        <p:nvPicPr>
          <p:cNvPr id="4" name="Picture 3" descr="Concept of Mask"/>
          <p:cNvPicPr/>
          <p:nvPr/>
        </p:nvPicPr>
        <p:blipFill>
          <a:blip r:embed="rId3"/>
          <a:srcRect/>
          <a:stretch>
            <a:fillRect/>
          </a:stretch>
        </p:blipFill>
        <p:spPr bwMode="auto">
          <a:xfrm>
            <a:off x="285720" y="2071678"/>
            <a:ext cx="8286808" cy="4575173"/>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285720" y="857233"/>
            <a:ext cx="8143933" cy="3000396"/>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357158" y="3500438"/>
            <a:ext cx="8429684" cy="2720576"/>
          </a:xfrm>
          <a:prstGeom prst="rect">
            <a:avLst/>
          </a:prstGeom>
          <a:noFill/>
          <a:ln w="9525">
            <a:noFill/>
            <a:miter lim="800000"/>
            <a:headEnd/>
            <a:tailEnd/>
          </a:ln>
          <a:effectLst/>
        </p:spPr>
      </p:pic>
      <p:sp>
        <p:nvSpPr>
          <p:cNvPr id="9217" name="Rectangle 1"/>
          <p:cNvSpPr>
            <a:spLocks noChangeArrowheads="1"/>
          </p:cNvSpPr>
          <p:nvPr/>
        </p:nvSpPr>
        <p:spPr bwMode="auto">
          <a:xfrm>
            <a:off x="428596" y="285728"/>
            <a:ext cx="8001056" cy="2957861"/>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50000"/>
              </a:lnSpc>
              <a:spcBef>
                <a:spcPct val="0"/>
              </a:spcBef>
              <a:spcAft>
                <a:spcPct val="0"/>
              </a:spcAft>
              <a:buClrTx/>
              <a:buSzTx/>
              <a:buFontTx/>
              <a:buNone/>
              <a:tabLst>
                <a:tab pos="914400" algn="l"/>
              </a:tabLst>
            </a:pPr>
            <a:r>
              <a:rPr kumimoji="0" lang="en-US" b="1" i="0" u="none" strike="noStrike" cap="none" normalizeH="0" baseline="0" dirty="0">
                <a:ln>
                  <a:noFill/>
                </a:ln>
                <a:solidFill>
                  <a:srgbClr val="273239"/>
                </a:solidFill>
                <a:effectLst/>
                <a:ea typeface="Times New Roman" panose="02020603050405020304" pitchFamily="18" charset="0"/>
                <a:cs typeface="Arial" panose="020B0604020202020204" pitchFamily="34" charset="0"/>
              </a:rPr>
              <a:t>Types of Order statistics filter:</a:t>
            </a:r>
            <a:endParaRPr kumimoji="0" lang="en-US" b="0" i="0" u="none" strike="noStrike" cap="none" normalizeH="0" baseline="0" dirty="0">
              <a:ln>
                <a:noFill/>
              </a:ln>
              <a:solidFill>
                <a:schemeClr val="tx1"/>
              </a:solidFill>
              <a:effectLst/>
              <a:cs typeface="Arial" panose="020B0604020202020204" pitchFamily="34" charset="0"/>
            </a:endParaRPr>
          </a:p>
          <a:p>
            <a:pPr marL="857250" marR="0" lvl="1" indent="-400050" algn="l" defTabSz="914400" rtl="0" eaLnBrk="0" fontAlgn="base" latinLnBrk="0" hangingPunct="0">
              <a:lnSpc>
                <a:spcPct val="150000"/>
              </a:lnSpc>
              <a:spcBef>
                <a:spcPct val="0"/>
              </a:spcBef>
              <a:spcAft>
                <a:spcPct val="0"/>
              </a:spcAft>
              <a:buClrTx/>
              <a:buSzTx/>
              <a:tabLst>
                <a:tab pos="914400" algn="l"/>
              </a:tabLst>
            </a:pPr>
            <a:r>
              <a:rPr kumimoji="0" lang="en-US" b="1" i="0" u="none" strike="noStrike" cap="none" normalizeH="0" baseline="0" dirty="0">
                <a:ln>
                  <a:noFill/>
                </a:ln>
                <a:solidFill>
                  <a:srgbClr val="273239"/>
                </a:solidFill>
                <a:effectLst/>
                <a:ea typeface="Times New Roman" panose="02020603050405020304" pitchFamily="18" charset="0"/>
                <a:cs typeface="Arial" panose="020B0604020202020204" pitchFamily="34" charset="0"/>
              </a:rPr>
              <a:t>(</a:t>
            </a:r>
            <a:r>
              <a:rPr lang="en-US" b="1" dirty="0" err="1">
                <a:solidFill>
                  <a:srgbClr val="273239"/>
                </a:solidFill>
                <a:ea typeface="Times New Roman" panose="02020603050405020304" pitchFamily="18" charset="0"/>
                <a:cs typeface="Arial" panose="020B0604020202020204" pitchFamily="34" charset="0"/>
              </a:rPr>
              <a:t>i</a:t>
            </a:r>
            <a:r>
              <a:rPr lang="en-US" b="1" dirty="0">
                <a:solidFill>
                  <a:srgbClr val="273239"/>
                </a:solidFill>
                <a:ea typeface="Times New Roman" panose="02020603050405020304" pitchFamily="18" charset="0"/>
                <a:cs typeface="Arial" panose="020B0604020202020204" pitchFamily="34" charset="0"/>
              </a:rPr>
              <a:t>) </a:t>
            </a:r>
            <a:r>
              <a:rPr kumimoji="0" lang="en-US" b="1" i="0" u="none" strike="noStrike" cap="none" normalizeH="0" baseline="0" dirty="0">
                <a:ln>
                  <a:noFill/>
                </a:ln>
                <a:solidFill>
                  <a:srgbClr val="273239"/>
                </a:solidFill>
                <a:effectLst/>
                <a:ea typeface="Times New Roman" panose="02020603050405020304" pitchFamily="18" charset="0"/>
                <a:cs typeface="Arial" panose="020B0604020202020204" pitchFamily="34" charset="0"/>
              </a:rPr>
              <a:t>Minimum filter:</a:t>
            </a:r>
            <a:r>
              <a:rPr kumimoji="0" lang="en-US" b="0" i="0" u="none" strike="noStrike" cap="none" normalizeH="0" baseline="0" dirty="0">
                <a:ln>
                  <a:noFill/>
                </a:ln>
                <a:solidFill>
                  <a:srgbClr val="273239"/>
                </a:solidFill>
                <a:effectLst/>
                <a:ea typeface="Times New Roman" panose="02020603050405020304" pitchFamily="18" charset="0"/>
                <a:cs typeface="Arial" panose="020B0604020202020204" pitchFamily="34" charset="0"/>
              </a:rPr>
              <a:t> 0th percentile filter is the minimum filter. The value of the center is replaced by the smallest value in the window.</a:t>
            </a:r>
          </a:p>
          <a:p>
            <a:pPr marL="857250" marR="0" lvl="1" indent="-400050" algn="l" defTabSz="914400" rtl="0" eaLnBrk="0" fontAlgn="base" latinLnBrk="0" hangingPunct="0">
              <a:lnSpc>
                <a:spcPct val="150000"/>
              </a:lnSpc>
              <a:spcBef>
                <a:spcPct val="0"/>
              </a:spcBef>
              <a:spcAft>
                <a:spcPct val="0"/>
              </a:spcAft>
              <a:buClrTx/>
              <a:buSzTx/>
              <a:tabLst>
                <a:tab pos="914400" algn="l"/>
              </a:tabLst>
            </a:pPr>
            <a:r>
              <a:rPr kumimoji="0" lang="en-US" b="1" i="0" u="none" strike="noStrike" cap="none" normalizeH="0" baseline="0" dirty="0">
                <a:ln>
                  <a:noFill/>
                </a:ln>
                <a:solidFill>
                  <a:srgbClr val="273239"/>
                </a:solidFill>
                <a:effectLst/>
                <a:ea typeface="Times New Roman" panose="02020603050405020304" pitchFamily="18" charset="0"/>
                <a:cs typeface="Arial" panose="020B0604020202020204" pitchFamily="34" charset="0"/>
              </a:rPr>
              <a:t>(ii) Maximum filter:</a:t>
            </a:r>
            <a:r>
              <a:rPr kumimoji="0" lang="en-US" b="0" i="0" u="none" strike="noStrike" cap="none" normalizeH="0" baseline="0" dirty="0">
                <a:ln>
                  <a:noFill/>
                </a:ln>
                <a:solidFill>
                  <a:srgbClr val="273239"/>
                </a:solidFill>
                <a:effectLst/>
                <a:ea typeface="Times New Roman" panose="02020603050405020304" pitchFamily="18" charset="0"/>
                <a:cs typeface="Arial" panose="020B0604020202020204" pitchFamily="34" charset="0"/>
              </a:rPr>
              <a:t> 100th percentile filter is the maximum filter. The value of the center is replaced by the largest value in the window.</a:t>
            </a:r>
            <a:endParaRPr kumimoji="0" lang="en-US" b="1" i="0" u="none" strike="noStrike" cap="none" normalizeH="0" baseline="0" dirty="0">
              <a:ln>
                <a:noFill/>
              </a:ln>
              <a:solidFill>
                <a:srgbClr val="273239"/>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tab pos="914400" algn="l"/>
              </a:tabLst>
            </a:pPr>
            <a:r>
              <a:rPr lang="en-US" b="1" dirty="0">
                <a:solidFill>
                  <a:srgbClr val="273239"/>
                </a:solidFill>
                <a:ea typeface="Times New Roman" panose="02020603050405020304" pitchFamily="18" charset="0"/>
                <a:cs typeface="Arial" panose="020B0604020202020204" pitchFamily="34" charset="0"/>
              </a:rPr>
              <a:t>   </a:t>
            </a:r>
            <a:r>
              <a:rPr kumimoji="0" lang="en-US" b="1" i="0" u="none" strike="noStrike" cap="none" normalizeH="0" baseline="0" dirty="0">
                <a:ln>
                  <a:noFill/>
                </a:ln>
                <a:solidFill>
                  <a:srgbClr val="273239"/>
                </a:solidFill>
                <a:effectLst/>
                <a:ea typeface="Times New Roman" panose="02020603050405020304" pitchFamily="18" charset="0"/>
                <a:cs typeface="Arial" panose="020B0604020202020204" pitchFamily="34" charset="0"/>
              </a:rPr>
              <a:t>(iii) Median filter:</a:t>
            </a:r>
            <a:r>
              <a:rPr kumimoji="0" lang="en-US" b="0" i="0" u="none" strike="noStrike" cap="none" normalizeH="0" baseline="0" dirty="0">
                <a:ln>
                  <a:noFill/>
                </a:ln>
                <a:solidFill>
                  <a:srgbClr val="273239"/>
                </a:solidFill>
                <a:effectLst/>
                <a:ea typeface="Times New Roman" panose="02020603050405020304" pitchFamily="18" charset="0"/>
                <a:cs typeface="Arial" panose="020B0604020202020204" pitchFamily="34" charset="0"/>
              </a:rPr>
              <a:t> Each pixel in the image is considered. First neighboring pixels are sorted and original values of the pixel is replaced by the median of the list</a:t>
            </a:r>
            <a:r>
              <a:rPr kumimoji="0" lang="en-US" b="0" i="0" u="none" strike="noStrike" cap="none" normalizeH="0" baseline="0" dirty="0">
                <a:ln>
                  <a:noFill/>
                </a:ln>
                <a:solidFill>
                  <a:schemeClr val="tx1"/>
                </a:solidFill>
                <a:effectLst/>
                <a:cs typeface="Arial" panose="020B0604020202020204" pitchFamily="34" charset="0"/>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099363" y="371689"/>
            <a:ext cx="6873836" cy="6043184"/>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1305121" y="642919"/>
            <a:ext cx="6462320" cy="4945114"/>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357290" y="207169"/>
            <a:ext cx="6215106" cy="637222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42852"/>
            <a:ext cx="8786874" cy="6500858"/>
          </a:xfrm>
        </p:spPr>
        <p:txBody>
          <a:bodyPr/>
          <a:lstStyle/>
          <a:p>
            <a:pPr>
              <a:buNone/>
            </a:pPr>
            <a:r>
              <a:rPr lang="en-US" b="1" dirty="0"/>
              <a:t>Sharpening Spatial Filters</a:t>
            </a:r>
          </a:p>
          <a:p>
            <a:r>
              <a:rPr lang="en-US" sz="2800" dirty="0"/>
              <a:t>Sharpening aims to highlight edges in an image or enhance detail that has been blurred through errors or imperfect capturing devices.</a:t>
            </a:r>
          </a:p>
          <a:p>
            <a:r>
              <a:rPr lang="en-US" sz="2800" dirty="0"/>
              <a:t>Image blurring can be achieved using averaging filters, and hence sharpening can be achieved by operators that invert averaging operators. </a:t>
            </a:r>
          </a:p>
          <a:p>
            <a:r>
              <a:rPr lang="en-US" sz="2800" dirty="0"/>
              <a:t>In mathematics, averaging is equivalent to the concept of integration, and differentiation inverts integration. Thus, sharpening spatial filters can be represented by partial derivatives.</a:t>
            </a:r>
          </a:p>
          <a:p>
            <a:pPr>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42852"/>
            <a:ext cx="8786874" cy="6500858"/>
          </a:xfrm>
        </p:spPr>
        <p:txBody>
          <a:bodyPr/>
          <a:lstStyle/>
          <a:p>
            <a:pPr>
              <a:buNone/>
            </a:pPr>
            <a:r>
              <a:rPr lang="en-US" b="1" dirty="0"/>
              <a:t>Sharpening Spatial Filters Applications</a:t>
            </a:r>
          </a:p>
          <a:p>
            <a:pPr marL="514350" indent="-514350">
              <a:buFont typeface="+mj-lt"/>
              <a:buAutoNum type="arabicPeriod"/>
            </a:pPr>
            <a:r>
              <a:rPr lang="en-US" dirty="0"/>
              <a:t>Electric printing</a:t>
            </a:r>
          </a:p>
          <a:p>
            <a:pPr marL="514350" indent="-514350">
              <a:buFont typeface="+mj-lt"/>
              <a:buAutoNum type="arabicPeriod"/>
            </a:pPr>
            <a:r>
              <a:rPr lang="en-US" dirty="0"/>
              <a:t>Medical imaging</a:t>
            </a:r>
          </a:p>
          <a:p>
            <a:pPr marL="514350" indent="-514350">
              <a:buFont typeface="+mj-lt"/>
              <a:buAutoNum type="arabicPeriod"/>
            </a:pPr>
            <a:r>
              <a:rPr lang="en-US" dirty="0"/>
              <a:t>Industrial inspection</a:t>
            </a:r>
          </a:p>
          <a:p>
            <a:pPr marL="514350" indent="-514350">
              <a:buFont typeface="+mj-lt"/>
              <a:buAutoNum type="arabicPeriod"/>
            </a:pPr>
            <a:r>
              <a:rPr lang="en-US" dirty="0"/>
              <a:t>Autonomous guidance in military systems.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42852"/>
            <a:ext cx="8786874" cy="6500858"/>
          </a:xfrm>
        </p:spPr>
        <p:txBody>
          <a:bodyPr>
            <a:normAutofit lnSpcReduction="10000"/>
          </a:bodyPr>
          <a:lstStyle/>
          <a:p>
            <a:pPr fontAlgn="base">
              <a:buNone/>
            </a:pPr>
            <a:r>
              <a:rPr lang="en-US" dirty="0"/>
              <a:t>The derivatives of digital fn are defined </a:t>
            </a:r>
            <a:r>
              <a:rPr lang="en-US" dirty="0" err="1"/>
              <a:t>interms</a:t>
            </a:r>
            <a:r>
              <a:rPr lang="en-US" dirty="0"/>
              <a:t> of differences</a:t>
            </a:r>
          </a:p>
          <a:p>
            <a:pPr fontAlgn="base"/>
            <a:r>
              <a:rPr lang="en-US" b="1" dirty="0"/>
              <a:t>First order derivative:</a:t>
            </a:r>
            <a:endParaRPr lang="en-US" dirty="0"/>
          </a:p>
          <a:p>
            <a:pPr lvl="0" indent="284480" fontAlgn="base">
              <a:buNone/>
            </a:pPr>
            <a:r>
              <a:rPr lang="en-US" sz="2600" dirty="0"/>
              <a:t>Must be zero in flat segments.</a:t>
            </a:r>
          </a:p>
          <a:p>
            <a:pPr lvl="0" indent="284480" fontAlgn="base">
              <a:buNone/>
            </a:pPr>
            <a:r>
              <a:rPr lang="en-US" sz="2600" dirty="0"/>
              <a:t>Must be non zero at the onset of a grey level step.</a:t>
            </a:r>
          </a:p>
          <a:p>
            <a:pPr lvl="0" indent="284480" fontAlgn="base">
              <a:buNone/>
            </a:pPr>
            <a:r>
              <a:rPr lang="en-US" sz="2600" dirty="0"/>
              <a:t>Must be non zero along ramps.</a:t>
            </a:r>
          </a:p>
          <a:p>
            <a:pPr indent="284480" fontAlgn="base">
              <a:buNone/>
            </a:pPr>
            <a:r>
              <a:rPr lang="en-US" sz="2600" dirty="0"/>
              <a:t>First order derivative in 1-D is given by:</a:t>
            </a:r>
          </a:p>
          <a:p>
            <a:pPr>
              <a:buNone/>
            </a:pPr>
            <a:r>
              <a:rPr lang="en-US" sz="2800" dirty="0"/>
              <a:t>		 	</a:t>
            </a:r>
            <a:r>
              <a:rPr lang="en-US" sz="2600" dirty="0"/>
              <a:t>= f(x+1) - f(x)</a:t>
            </a:r>
          </a:p>
          <a:p>
            <a:pPr fontAlgn="base"/>
            <a:r>
              <a:rPr lang="en-US" b="1" dirty="0"/>
              <a:t>Second order derivative:</a:t>
            </a:r>
            <a:endParaRPr lang="en-US" dirty="0"/>
          </a:p>
          <a:p>
            <a:pPr lvl="0" indent="284480" fontAlgn="base">
              <a:buNone/>
            </a:pPr>
            <a:r>
              <a:rPr lang="en-US" sz="2400" dirty="0"/>
              <a:t>Must be zero in flat areas.</a:t>
            </a:r>
          </a:p>
          <a:p>
            <a:pPr lvl="0" indent="284480" fontAlgn="base">
              <a:buNone/>
            </a:pPr>
            <a:r>
              <a:rPr lang="en-US" sz="2400" dirty="0"/>
              <a:t>Must be zero at the onset and end of a ramp.</a:t>
            </a:r>
          </a:p>
          <a:p>
            <a:pPr lvl="0" indent="284480" fontAlgn="base">
              <a:buNone/>
            </a:pPr>
            <a:r>
              <a:rPr lang="en-US" sz="2400" dirty="0"/>
              <a:t>Must be zero along ramps.</a:t>
            </a:r>
          </a:p>
          <a:p>
            <a:pPr indent="284480" fontAlgn="base">
              <a:buNone/>
            </a:pPr>
            <a:r>
              <a:rPr lang="en-US" sz="2400" dirty="0"/>
              <a:t>Second order derivative in 1-D is given by:</a:t>
            </a:r>
          </a:p>
          <a:p>
            <a:pPr>
              <a:buNone/>
            </a:pPr>
            <a:r>
              <a:rPr lang="en-US" sz="2400" dirty="0"/>
              <a:t>			= f(x+1) + f(x-1) - 2f(x)</a:t>
            </a:r>
          </a:p>
          <a:p>
            <a:pPr>
              <a:buNone/>
            </a:pPr>
            <a:endParaRPr lang="en-US" dirty="0"/>
          </a:p>
        </p:txBody>
      </p:sp>
      <p:pic>
        <p:nvPicPr>
          <p:cNvPr id="9" name="Picture 8"/>
          <p:cNvPicPr/>
          <p:nvPr/>
        </p:nvPicPr>
        <p:blipFill>
          <a:blip r:embed="rId2"/>
          <a:srcRect/>
          <a:stretch>
            <a:fillRect/>
          </a:stretch>
        </p:blipFill>
        <p:spPr bwMode="auto">
          <a:xfrm>
            <a:off x="1500166" y="5929330"/>
            <a:ext cx="457200" cy="601345"/>
          </a:xfrm>
          <a:prstGeom prst="rect">
            <a:avLst/>
          </a:prstGeom>
          <a:noFill/>
          <a:ln w="9525">
            <a:noFill/>
            <a:miter lim="800000"/>
            <a:headEnd/>
            <a:tailEnd/>
          </a:ln>
        </p:spPr>
      </p:pic>
      <p:pic>
        <p:nvPicPr>
          <p:cNvPr id="10" name="Picture 9"/>
          <p:cNvPicPr/>
          <p:nvPr/>
        </p:nvPicPr>
        <p:blipFill>
          <a:blip r:embed="rId3"/>
          <a:srcRect/>
          <a:stretch>
            <a:fillRect/>
          </a:stretch>
        </p:blipFill>
        <p:spPr bwMode="auto">
          <a:xfrm>
            <a:off x="1571604" y="3286124"/>
            <a:ext cx="337185" cy="69786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42852"/>
            <a:ext cx="8786874" cy="6500858"/>
          </a:xfrm>
        </p:spPr>
        <p:txBody>
          <a:bodyPr/>
          <a:lstStyle/>
          <a:p>
            <a:pPr>
              <a:buNone/>
            </a:pPr>
            <a:r>
              <a:rPr lang="en-US" sz="4000" dirty="0">
                <a:solidFill>
                  <a:srgbClr val="FF0000"/>
                </a:solidFill>
              </a:rPr>
              <a:t>Fundamentals of Spatial Filters:</a:t>
            </a:r>
          </a:p>
          <a:p>
            <a:r>
              <a:rPr lang="en-US" dirty="0"/>
              <a:t>It is a basic tool for image enhancement.</a:t>
            </a:r>
          </a:p>
          <a:p>
            <a:pPr>
              <a:buNone/>
            </a:pPr>
            <a:endParaRPr lang="en-US" sz="1000" dirty="0"/>
          </a:p>
          <a:p>
            <a:r>
              <a:rPr lang="en-US" dirty="0"/>
              <a:t>Here Filter refers to accepting(passing)/rejecting certain frequency components.</a:t>
            </a:r>
          </a:p>
          <a:p>
            <a:pPr>
              <a:buNone/>
            </a:pPr>
            <a:endParaRPr lang="en-US" sz="1000" dirty="0"/>
          </a:p>
          <a:p>
            <a:r>
              <a:rPr lang="en-US" dirty="0"/>
              <a:t>The filter that passes lower frequencies is called a </a:t>
            </a:r>
            <a:r>
              <a:rPr lang="en-US" dirty="0" err="1"/>
              <a:t>lowpass</a:t>
            </a:r>
            <a:r>
              <a:rPr lang="en-US" dirty="0"/>
              <a:t> filter; is to blur (smooth) an image.</a:t>
            </a:r>
          </a:p>
          <a:p>
            <a:pPr>
              <a:buNone/>
            </a:pPr>
            <a:endParaRPr lang="en-US" sz="1000" dirty="0"/>
          </a:p>
          <a:p>
            <a:r>
              <a:rPr lang="en-US" dirty="0"/>
              <a:t>It is also called Mask/Filter/Kernel/window.</a:t>
            </a:r>
          </a:p>
          <a:p>
            <a:pPr>
              <a:buNone/>
            </a:pPr>
            <a:endParaRPr lang="en-US" sz="1000" dirty="0"/>
          </a:p>
          <a:p>
            <a:r>
              <a:rPr lang="en-US" dirty="0"/>
              <a:t>Mask is a type of filter which performs operation directly on the image.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Grp="1" noChangeAspect="1" noChangeArrowheads="1"/>
          </p:cNvPicPr>
          <p:nvPr>
            <p:ph idx="1"/>
          </p:nvPr>
        </p:nvPicPr>
        <p:blipFill>
          <a:blip r:embed="rId2"/>
          <a:srcRect/>
          <a:stretch>
            <a:fillRect/>
          </a:stretch>
        </p:blipFill>
        <p:spPr bwMode="auto">
          <a:xfrm>
            <a:off x="1322969" y="142875"/>
            <a:ext cx="6426624" cy="650081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idx="1"/>
          </p:nvPr>
        </p:nvPicPr>
        <p:blipFill>
          <a:blip r:embed="rId2"/>
          <a:srcRect/>
          <a:stretch>
            <a:fillRect/>
          </a:stretch>
        </p:blipFill>
        <p:spPr bwMode="auto">
          <a:xfrm>
            <a:off x="714348" y="357166"/>
            <a:ext cx="7786742" cy="254317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4" name="Picture 2"/>
          <p:cNvPicPr>
            <a:picLocks noGrp="1" noChangeAspect="1" noChangeArrowheads="1"/>
          </p:cNvPicPr>
          <p:nvPr>
            <p:ph idx="1"/>
          </p:nvPr>
        </p:nvPicPr>
        <p:blipFill>
          <a:blip r:embed="rId2"/>
          <a:srcRect/>
          <a:stretch>
            <a:fillRect/>
          </a:stretch>
        </p:blipFill>
        <p:spPr bwMode="auto">
          <a:xfrm>
            <a:off x="857224" y="142875"/>
            <a:ext cx="7000641" cy="6500813"/>
          </a:xfrm>
          <a:prstGeom prst="rect">
            <a:avLst/>
          </a:prstGeom>
          <a:noFill/>
          <a:ln w="9525">
            <a:noFill/>
            <a:miter lim="800000"/>
            <a:headEnd/>
            <a:tailEnd/>
          </a:ln>
          <a:effec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Grp="1" noChangeAspect="1" noChangeArrowheads="1"/>
          </p:cNvPicPr>
          <p:nvPr>
            <p:ph idx="1"/>
          </p:nvPr>
        </p:nvPicPr>
        <p:blipFill>
          <a:blip r:embed="rId2"/>
          <a:srcRect/>
          <a:stretch>
            <a:fillRect/>
          </a:stretch>
        </p:blipFill>
        <p:spPr bwMode="auto">
          <a:xfrm>
            <a:off x="1929713" y="142875"/>
            <a:ext cx="5213137" cy="650081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42852"/>
            <a:ext cx="8786874" cy="6500858"/>
          </a:xfrm>
        </p:spPr>
        <p:txBody>
          <a:bodyPr/>
          <a:lstStyle/>
          <a:p>
            <a:pPr fontAlgn="base"/>
            <a:r>
              <a:rPr lang="en-US" b="1" dirty="0"/>
              <a:t>Frequency Domain Filters and its Types</a:t>
            </a:r>
          </a:p>
          <a:p>
            <a:pPr fontAlgn="base">
              <a:buNone/>
            </a:pPr>
            <a:r>
              <a:rPr lang="en-US" b="1" dirty="0"/>
              <a:t>Frequency Domain Filters</a:t>
            </a:r>
            <a:r>
              <a:rPr lang="en-US" dirty="0"/>
              <a:t> are used for smoothing and sharpening of image by removal of high or low frequency components. </a:t>
            </a:r>
          </a:p>
          <a:p>
            <a:pPr fontAlgn="base">
              <a:buNone/>
            </a:pPr>
            <a:r>
              <a:rPr lang="en-US" dirty="0"/>
              <a:t>Sometimes it is possible of removal of very high and very low frequency. </a:t>
            </a:r>
          </a:p>
          <a:p>
            <a:pPr fontAlgn="base">
              <a:buNone/>
            </a:pPr>
            <a:r>
              <a:rPr lang="en-US" dirty="0"/>
              <a:t>Frequency domain filters are different from spatial domain filters as it basically focuses on the frequency of the images. </a:t>
            </a:r>
          </a:p>
          <a:p>
            <a:pPr fontAlgn="base">
              <a:buNone/>
            </a:pPr>
            <a:r>
              <a:rPr lang="en-US" dirty="0"/>
              <a:t>It is basically done for two basic operation i.e., Smoothing and Sharpening.</a:t>
            </a:r>
          </a:p>
          <a:p>
            <a:pPr>
              <a:buNone/>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75" y="142875"/>
            <a:ext cx="8787130" cy="6627495"/>
          </a:xfrm>
        </p:spPr>
        <p:txBody>
          <a:bodyPr>
            <a:normAutofit lnSpcReduction="20000"/>
          </a:bodyPr>
          <a:lstStyle/>
          <a:p>
            <a:pPr fontAlgn="base"/>
            <a:r>
              <a:rPr lang="en-US" b="1" dirty="0"/>
              <a:t>Frequency Domain Filters Fundamentals</a:t>
            </a:r>
          </a:p>
          <a:p>
            <a:pPr>
              <a:buNone/>
            </a:pPr>
            <a:r>
              <a:rPr lang="en-US" dirty="0"/>
              <a:t>Filtering in FrequencyDomain consists of-</a:t>
            </a:r>
          </a:p>
          <a:p>
            <a:pPr marL="514350" indent="-514350">
              <a:buFont typeface="+mj-lt"/>
              <a:buAutoNum type="romanLcPeriod"/>
            </a:pPr>
            <a:r>
              <a:rPr lang="en-US" dirty="0"/>
              <a:t>Modifying the Fourier transform of an image</a:t>
            </a:r>
          </a:p>
          <a:p>
            <a:pPr marL="514350" indent="-514350">
              <a:buFont typeface="+mj-lt"/>
              <a:buAutoNum type="romanLcPeriod"/>
            </a:pPr>
            <a:r>
              <a:rPr lang="en-US" dirty="0"/>
              <a:t>Computing the Inverse DFT to obtain the processed image.</a:t>
            </a:r>
          </a:p>
          <a:p>
            <a:pPr marL="0" indent="0">
              <a:buFont typeface="+mj-lt"/>
              <a:buNone/>
            </a:pPr>
            <a:r>
              <a:rPr lang="en-US" dirty="0"/>
              <a:t>Thus the digital image f(x,y) of size M×N</a:t>
            </a:r>
          </a:p>
          <a:p>
            <a:pPr marL="0" indent="0">
              <a:buFont typeface="+mj-lt"/>
              <a:buNone/>
            </a:pPr>
            <a:r>
              <a:rPr lang="en-US" dirty="0"/>
              <a:t>The Filtering image:</a:t>
            </a:r>
          </a:p>
          <a:p>
            <a:pPr marL="0" indent="0">
              <a:buFont typeface="+mj-lt"/>
              <a:buNone/>
            </a:pPr>
            <a:r>
              <a:rPr lang="en-US" dirty="0"/>
              <a:t>	g(x,y)= </a:t>
            </a:r>
            <a:r>
              <a:rPr lang="en-US" dirty="0">
                <a:sym typeface="+mn-ea"/>
              </a:rPr>
              <a:t>F</a:t>
            </a:r>
            <a:r>
              <a:rPr lang="en-US" baseline="30000" dirty="0"/>
              <a:t>-1 </a:t>
            </a:r>
            <a:r>
              <a:rPr lang="en-US" dirty="0"/>
              <a:t>[H(u,v)F(u,v)]</a:t>
            </a:r>
          </a:p>
          <a:p>
            <a:pPr marL="0" indent="0">
              <a:buFont typeface="+mj-lt"/>
              <a:buNone/>
            </a:pPr>
            <a:r>
              <a:rPr lang="en-US" dirty="0">
                <a:sym typeface="+mn-ea"/>
              </a:rPr>
              <a:t>F</a:t>
            </a:r>
            <a:r>
              <a:rPr lang="en-US" baseline="30000" dirty="0">
                <a:sym typeface="+mn-ea"/>
              </a:rPr>
              <a:t>-1 </a:t>
            </a:r>
            <a:r>
              <a:rPr lang="en-US" dirty="0">
                <a:sym typeface="+mn-ea"/>
              </a:rPr>
              <a:t> --&gt; IDFT</a:t>
            </a:r>
          </a:p>
          <a:p>
            <a:pPr marL="0" indent="0">
              <a:buFont typeface="+mj-lt"/>
              <a:buNone/>
            </a:pPr>
            <a:r>
              <a:rPr lang="en-US" dirty="0">
                <a:sym typeface="+mn-ea"/>
              </a:rPr>
              <a:t>F(u,v) --&gt;DFT of input image f(x,y)</a:t>
            </a:r>
          </a:p>
          <a:p>
            <a:pPr marL="0" indent="0">
              <a:buFont typeface="+mj-lt"/>
              <a:buNone/>
            </a:pPr>
            <a:r>
              <a:rPr lang="en-US" dirty="0">
                <a:sym typeface="+mn-ea"/>
              </a:rPr>
              <a:t>H(u,v)--&gt;Filter function/ Filter transfer function</a:t>
            </a:r>
          </a:p>
          <a:p>
            <a:pPr marL="0" indent="0">
              <a:buFont typeface="+mj-lt"/>
              <a:buNone/>
            </a:pPr>
            <a:r>
              <a:rPr lang="en-US" dirty="0">
                <a:sym typeface="+mn-ea"/>
              </a:rPr>
              <a:t>g(x,y) --&gt; Filtered output image.</a:t>
            </a:r>
          </a:p>
          <a:p>
            <a:pPr marL="0" indent="0">
              <a:buFont typeface="+mj-lt"/>
              <a:buNone/>
            </a:pPr>
            <a:r>
              <a:rPr lang="en-US" dirty="0"/>
              <a:t>	F, H, g are arrays of M×N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2852"/>
            <a:ext cx="8229600" cy="5983311"/>
          </a:xfrm>
        </p:spPr>
        <p:txBody>
          <a:bodyPr/>
          <a:lstStyle/>
          <a:p>
            <a:pPr marL="0" indent="0">
              <a:buNone/>
            </a:pPr>
            <a:r>
              <a:rPr lang="en-US" dirty="0"/>
              <a:t>Fourier Transform:</a:t>
            </a:r>
          </a:p>
          <a:p>
            <a:r>
              <a:rPr lang="en-US" dirty="0"/>
              <a:t>The Fourier Transform is an important image processing tool which is used to decompose an image into its sine and cosine components. </a:t>
            </a:r>
          </a:p>
          <a:p>
            <a:r>
              <a:rPr lang="en-US" dirty="0"/>
              <a:t>The output of the transformation represents the image in the Fourier / frequency domain, </a:t>
            </a:r>
          </a:p>
          <a:p>
            <a:pPr marL="0" indent="0">
              <a:buNone/>
            </a:pPr>
            <a:r>
              <a:rPr lang="en-US" dirty="0"/>
              <a:t>while the input image is the spatial domain equivalent. </a:t>
            </a:r>
          </a:p>
          <a:p>
            <a:r>
              <a:rPr lang="en-US" dirty="0"/>
              <a:t>In the Fourier domain image, each point represents a particular frequency contained in the spatial domain image.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2852"/>
            <a:ext cx="8229600" cy="5983311"/>
          </a:xfrm>
        </p:spPr>
        <p:txBody>
          <a:bodyPr/>
          <a:lstStyle/>
          <a:p>
            <a:pPr marL="0" indent="0">
              <a:buNone/>
            </a:pPr>
            <a:r>
              <a:rPr lang="en-US" dirty="0"/>
              <a:t>IDFT:</a:t>
            </a:r>
          </a:p>
          <a:p>
            <a:pPr marL="0" indent="0">
              <a:buNone/>
            </a:pPr>
            <a:r>
              <a:rPr lang="en-US" dirty="0"/>
              <a:t>The inverse discrete-time Fourier transform (IDTFT) is defined as the process of finding the discrete-time sequence x(n) from its frequency response X(ω).</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725951" y="859412"/>
            <a:ext cx="7620661" cy="506773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357158" y="428604"/>
            <a:ext cx="8429684" cy="5715039"/>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42852"/>
            <a:ext cx="8786874" cy="6500858"/>
          </a:xfrm>
        </p:spPr>
        <p:txBody>
          <a:bodyPr/>
          <a:lstStyle/>
          <a:p>
            <a:pPr fontAlgn="base">
              <a:buNone/>
            </a:pPr>
            <a:r>
              <a:rPr lang="en-US" dirty="0"/>
              <a:t>There are two types:</a:t>
            </a:r>
          </a:p>
          <a:p>
            <a:pPr fontAlgn="base">
              <a:buNone/>
            </a:pPr>
            <a:endParaRPr lang="en-US" dirty="0"/>
          </a:p>
          <a:p>
            <a:pPr marL="514350" indent="-514350" fontAlgn="base">
              <a:buAutoNum type="arabicPeriod"/>
            </a:pPr>
            <a:r>
              <a:rPr lang="en-US" dirty="0"/>
              <a:t>Smoothing Spatial Filter(</a:t>
            </a:r>
            <a:r>
              <a:rPr lang="en-US" dirty="0" err="1"/>
              <a:t>Lowpass</a:t>
            </a:r>
            <a:r>
              <a:rPr lang="en-US" dirty="0"/>
              <a:t>)</a:t>
            </a:r>
          </a:p>
          <a:p>
            <a:pPr marL="514350" indent="-514350" fontAlgn="base">
              <a:buNone/>
            </a:pPr>
            <a:r>
              <a:rPr lang="en-US" dirty="0"/>
              <a:t>	1. Linear Spatial Filter(Mean)</a:t>
            </a:r>
          </a:p>
          <a:p>
            <a:pPr marL="514350" indent="-514350" fontAlgn="base">
              <a:buNone/>
            </a:pPr>
            <a:r>
              <a:rPr lang="en-US" dirty="0"/>
              <a:t>	2. Non-linear Spatial Filter (Median)</a:t>
            </a:r>
          </a:p>
          <a:p>
            <a:pPr fontAlgn="base">
              <a:buNone/>
            </a:pPr>
            <a:r>
              <a:rPr lang="en-US" dirty="0"/>
              <a:t>2. Sharpening Filter</a:t>
            </a:r>
          </a:p>
          <a:p>
            <a:pPr fontAlgn="base">
              <a:buNone/>
            </a:pPr>
            <a:endParaRPr lang="en-US" dirty="0"/>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640430" y="813688"/>
            <a:ext cx="5791702" cy="515918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1747119" y="1328082"/>
            <a:ext cx="5578324" cy="4130398"/>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699279" y="1232824"/>
            <a:ext cx="7674005" cy="432091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661175" y="1209962"/>
            <a:ext cx="7750212" cy="4366639"/>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927898" y="1438582"/>
            <a:ext cx="7216766" cy="3909399"/>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1171759" y="737481"/>
            <a:ext cx="6729044" cy="5311601"/>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1354655" y="699378"/>
            <a:ext cx="6363252" cy="5387807"/>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828830" y="760343"/>
            <a:ext cx="7414903" cy="5265877"/>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775485" y="889894"/>
            <a:ext cx="7521592" cy="5006774"/>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media.geeksforgeeks.org/wp-content/uploads/20191205112135/Capture33555.png"/>
          <p:cNvPicPr>
            <a:picLocks noGrp="1"/>
          </p:cNvPicPr>
          <p:nvPr>
            <p:ph idx="1"/>
          </p:nvPr>
        </p:nvPicPr>
        <p:blipFill>
          <a:blip r:embed="rId2"/>
          <a:srcRect/>
          <a:stretch>
            <a:fillRect/>
          </a:stretch>
        </p:blipFill>
        <p:spPr bwMode="auto">
          <a:xfrm>
            <a:off x="142875" y="1548211"/>
            <a:ext cx="8786813" cy="3690141"/>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1214414" y="0"/>
            <a:ext cx="6576060" cy="4357694"/>
          </a:xfrm>
          <a:prstGeom prst="rect">
            <a:avLst/>
          </a:prstGeom>
          <a:noFill/>
          <a:ln w="9525">
            <a:noFill/>
            <a:miter lim="800000"/>
            <a:headEnd/>
            <a:tailEnd/>
          </a:ln>
        </p:spPr>
      </p:pic>
      <p:sp>
        <p:nvSpPr>
          <p:cNvPr id="5" name="Rectangle 4"/>
          <p:cNvSpPr/>
          <p:nvPr/>
        </p:nvSpPr>
        <p:spPr>
          <a:xfrm>
            <a:off x="1214414" y="4714884"/>
            <a:ext cx="6858048" cy="923330"/>
          </a:xfrm>
          <a:prstGeom prst="rect">
            <a:avLst/>
          </a:prstGeom>
        </p:spPr>
        <p:txBody>
          <a:bodyPr wrap="square">
            <a:spAutoFit/>
          </a:bodyPr>
          <a:lstStyle/>
          <a:p>
            <a:r>
              <a:rPr lang="en-US" dirty="0"/>
              <a:t>The size of mask must be odd (i.e. 3×3, 5×5, etc.) to ensure it has a</a:t>
            </a:r>
            <a:br>
              <a:rPr lang="en-US" dirty="0"/>
            </a:br>
            <a:r>
              <a:rPr lang="en-US" dirty="0"/>
              <a:t> center. </a:t>
            </a:r>
          </a:p>
          <a:p>
            <a:r>
              <a:rPr lang="en-US" dirty="0"/>
              <a:t>The smallest meaningful size is 3×3.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Autofit/>
          </a:bodyPr>
          <a:lstStyle/>
          <a:p>
            <a:pPr lvl="0"/>
            <a:r>
              <a:rPr lang="en-US" sz="2800" b="1" dirty="0"/>
              <a:t>Low pass filter:</a:t>
            </a:r>
            <a:br>
              <a:rPr lang="en-US" sz="2800" dirty="0"/>
            </a:br>
            <a:r>
              <a:rPr lang="en-US" sz="2800" dirty="0"/>
              <a:t>Low pass filter removes the high frequency components that means it keeps low frequency components.</a:t>
            </a:r>
          </a:p>
          <a:p>
            <a:pPr lvl="0"/>
            <a:r>
              <a:rPr lang="en-US" sz="2800" dirty="0"/>
              <a:t> It is used for smoothing the image. It is used to smoothen the image by reduce high frequency components and preserving low frequency components.</a:t>
            </a:r>
            <a:br>
              <a:rPr lang="en-US" sz="2800" dirty="0"/>
            </a:br>
            <a:r>
              <a:rPr lang="en-US" sz="2800" dirty="0"/>
              <a:t>Mechanism of low pass filtering in frequency domain is given by:</a:t>
            </a:r>
          </a:p>
          <a:p>
            <a:pPr>
              <a:buNone/>
            </a:pPr>
            <a:r>
              <a:rPr lang="en-US" sz="2800" dirty="0"/>
              <a:t>G(u, v) = H(u, v) . F(u, v)where </a:t>
            </a:r>
          </a:p>
          <a:p>
            <a:pPr>
              <a:buNone/>
            </a:pPr>
            <a:r>
              <a:rPr lang="en-US" sz="2800" dirty="0"/>
              <a:t>F(u, v) is the Fourier Transform of original image H(u, v) is the Fourier Transform of filtering mask</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normAutofit fontScale="92500" lnSpcReduction="20000"/>
          </a:bodyPr>
          <a:lstStyle/>
          <a:p>
            <a:pPr lvl="0" fontAlgn="base"/>
            <a:r>
              <a:rPr lang="en-US" b="1" dirty="0"/>
              <a:t>High pass filter:</a:t>
            </a:r>
            <a:br>
              <a:rPr lang="en-US" dirty="0"/>
            </a:br>
            <a:r>
              <a:rPr lang="en-US" dirty="0"/>
              <a:t>High pass filter removes the low frequency components that means it keeps high frequency components. </a:t>
            </a:r>
          </a:p>
          <a:p>
            <a:pPr lvl="0" fontAlgn="base"/>
            <a:r>
              <a:rPr lang="en-US" dirty="0"/>
              <a:t>It is used for sharpening the image. It is used to sharpen the image by attenuating low frequency components and preserving high frequency components.</a:t>
            </a:r>
            <a:br>
              <a:rPr lang="en-US" dirty="0"/>
            </a:br>
            <a:r>
              <a:rPr lang="en-US" dirty="0"/>
              <a:t>Mechanism of high pass filtering in frequency domain is given by:</a:t>
            </a:r>
          </a:p>
          <a:p>
            <a:pPr>
              <a:buNone/>
            </a:pPr>
            <a:r>
              <a:rPr lang="en-US" dirty="0"/>
              <a:t>H(u, v) = 1 - H'(u, v)where </a:t>
            </a:r>
          </a:p>
          <a:p>
            <a:pPr>
              <a:buNone/>
            </a:pPr>
            <a:r>
              <a:rPr lang="en-US" dirty="0"/>
              <a:t>H(u, v) is the Fourier Transform of high pass filtering</a:t>
            </a:r>
          </a:p>
          <a:p>
            <a:pPr>
              <a:buNone/>
            </a:pPr>
            <a:r>
              <a:rPr lang="en-US" dirty="0"/>
              <a:t>H'(u, v) is the Fourier Transform of low pass filtering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lstStyle/>
          <a:p>
            <a:pPr lvl="0">
              <a:buNone/>
            </a:pPr>
            <a:r>
              <a:rPr lang="en-US" b="1" dirty="0"/>
              <a:t>Band pass filter:</a:t>
            </a:r>
            <a:br>
              <a:rPr lang="en-US" dirty="0"/>
            </a:br>
            <a:r>
              <a:rPr lang="en-US" dirty="0"/>
              <a:t>Band pass filter removes the very low frequency and very high frequency components </a:t>
            </a:r>
          </a:p>
          <a:p>
            <a:pPr lvl="0">
              <a:buNone/>
            </a:pPr>
            <a:r>
              <a:rPr lang="en-US" dirty="0"/>
              <a:t>that means it keeps the moderate range band of frequencies. </a:t>
            </a:r>
          </a:p>
          <a:p>
            <a:pPr lvl="0">
              <a:buNone/>
            </a:pPr>
            <a:r>
              <a:rPr lang="en-US" dirty="0"/>
              <a:t>Band pass filtering is used to enhance edges while reducing the noise at the same time.</a:t>
            </a:r>
          </a:p>
          <a:p>
            <a:pPr>
              <a:buNone/>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540039" y="188387"/>
            <a:ext cx="7971211" cy="4801016"/>
          </a:xfrm>
          <a:prstGeom prst="rect">
            <a:avLst/>
          </a:prstGeom>
          <a:noFill/>
          <a:ln w="9525">
            <a:noFill/>
            <a:miter lim="800000"/>
            <a:headEnd/>
            <a:tailEnd/>
          </a:ln>
          <a:effectLst/>
        </p:spPr>
      </p:pic>
      <p:sp>
        <p:nvSpPr>
          <p:cNvPr id="2" name="Text Box 1"/>
          <p:cNvSpPr txBox="1"/>
          <p:nvPr/>
        </p:nvSpPr>
        <p:spPr>
          <a:xfrm>
            <a:off x="186055" y="5367655"/>
            <a:ext cx="8279130" cy="1568450"/>
          </a:xfrm>
          <a:prstGeom prst="rect">
            <a:avLst/>
          </a:prstGeom>
          <a:noFill/>
        </p:spPr>
        <p:txBody>
          <a:bodyPr wrap="square" rtlCol="0">
            <a:spAutoFit/>
          </a:bodyPr>
          <a:lstStyle/>
          <a:p>
            <a:r>
              <a:rPr lang="en-US" sz="2400"/>
              <a:t>In this all frequencies within a circle of radius D0 from origin &amp;</a:t>
            </a:r>
          </a:p>
          <a:p>
            <a:r>
              <a:rPr lang="en-US" sz="2400"/>
              <a:t>Cuts off all frequencies outside this circle is called ILPF.</a:t>
            </a:r>
          </a:p>
          <a:p>
            <a:r>
              <a:rPr lang="en-US" sz="2400"/>
              <a:t>D0      --&gt; +ve constant </a:t>
            </a:r>
          </a:p>
          <a:p>
            <a:r>
              <a:rPr lang="en-US" sz="2400"/>
              <a:t>D(u,v)--&gt; distance b/w a point (u,v) in frequency domain.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2852"/>
            <a:ext cx="8229600" cy="5983311"/>
          </a:xfrm>
        </p:spPr>
        <p:txBody>
          <a:bodyPr>
            <a:normAutofit fontScale="60000"/>
          </a:bodyPr>
          <a:lstStyle/>
          <a:p>
            <a:pPr marL="0" indent="0">
              <a:buNone/>
            </a:pPr>
            <a:r>
              <a:rPr lang="en-US" dirty="0"/>
              <a:t>Butterworth Lowpass Filter (BLPF) is used for image smoothing in the frequency domain. </a:t>
            </a:r>
          </a:p>
          <a:p>
            <a:pPr marL="0" indent="0">
              <a:buNone/>
            </a:pPr>
            <a:r>
              <a:rPr lang="en-US" dirty="0"/>
              <a:t>It removes high-frequency noise from a digital image and preserves low-frequency components. The transfer function of BLPF of order n is defined as-</a:t>
            </a:r>
          </a:p>
          <a:p>
            <a:pPr marL="0" indent="0">
              <a:buNone/>
            </a:pPr>
            <a:endParaRPr lang="en-US" dirty="0"/>
          </a:p>
          <a:p>
            <a:pPr marL="0" indent="0">
              <a:buNone/>
            </a:pPr>
            <a:r>
              <a:rPr lang="en-US" dirty="0"/>
              <a:t>Where,</a:t>
            </a:r>
          </a:p>
          <a:p>
            <a:pPr marL="0" indent="0">
              <a:buNone/>
            </a:pPr>
            <a:endParaRPr lang="en-US" dirty="0"/>
          </a:p>
          <a:p>
            <a:pPr marL="0" indent="0">
              <a:buNone/>
            </a:pPr>
            <a:r>
              <a:rPr lang="en-US" dirty="0"/>
              <a:t>    D0 is a positive constant. </a:t>
            </a:r>
          </a:p>
          <a:p>
            <a:pPr marL="0" indent="0">
              <a:buNone/>
            </a:pPr>
            <a:r>
              <a:rPr lang="en-US" dirty="0"/>
              <a:t>BLPF passes all the frequencies less than D{0} value without attenuation and cuts off all the frequencies greater than it.</a:t>
            </a:r>
          </a:p>
          <a:p>
            <a:pPr marL="0" indent="0">
              <a:buNone/>
            </a:pPr>
            <a:r>
              <a:rPr lang="en-US" dirty="0"/>
              <a:t>    This D_{0} is the transition point between H(u, v) = 1 and H(u, v) = 0, so this is termed as cutoff frequency. </a:t>
            </a:r>
          </a:p>
          <a:p>
            <a:pPr marL="0" indent="0">
              <a:buNone/>
            </a:pPr>
            <a:r>
              <a:rPr lang="en-US" dirty="0"/>
              <a:t>But instead of making a sharp cut-off (like, Ideal Lowpass Filter (ILPF)), it introduces a smooth transition from 1 to 0 to reduce ringing artifacts.</a:t>
            </a:r>
          </a:p>
          <a:p>
            <a:pPr marL="0" indent="0">
              <a:buNone/>
            </a:pPr>
            <a:r>
              <a:rPr lang="en-US" dirty="0"/>
              <a:t>    D(u, v) is the Euclidean Distance from any point (u, v) to the origin of the frequency plane,</a:t>
            </a:r>
          </a:p>
        </p:txBody>
      </p:sp>
      <p:pic>
        <p:nvPicPr>
          <p:cNvPr id="4" name="Picture 3"/>
          <p:cNvPicPr>
            <a:picLocks noChangeAspect="1"/>
          </p:cNvPicPr>
          <p:nvPr/>
        </p:nvPicPr>
        <p:blipFill>
          <a:blip r:embed="rId2"/>
          <a:stretch>
            <a:fillRect/>
          </a:stretch>
        </p:blipFill>
        <p:spPr>
          <a:xfrm>
            <a:off x="1835785" y="1628775"/>
            <a:ext cx="3345815" cy="91821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906145" y="375285"/>
            <a:ext cx="7330440" cy="46716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73735" y="581025"/>
            <a:ext cx="7795260" cy="52273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382395" y="1343025"/>
            <a:ext cx="6377940" cy="37033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401445" y="977265"/>
            <a:ext cx="6339840" cy="44348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833755" y="565785"/>
            <a:ext cx="7475220" cy="5257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ncept of Mask"/>
          <p:cNvPicPr/>
          <p:nvPr/>
        </p:nvPicPr>
        <p:blipFill>
          <a:blip r:embed="rId2"/>
          <a:srcRect/>
          <a:stretch>
            <a:fillRect/>
          </a:stretch>
        </p:blipFill>
        <p:spPr bwMode="auto">
          <a:xfrm>
            <a:off x="642910" y="714356"/>
            <a:ext cx="6572296" cy="927737"/>
          </a:xfrm>
          <a:prstGeom prst="rect">
            <a:avLst/>
          </a:prstGeom>
          <a:noFill/>
          <a:ln w="9525">
            <a:noFill/>
            <a:miter lim="800000"/>
            <a:headEnd/>
            <a:tailEnd/>
          </a:ln>
        </p:spPr>
      </p:pic>
      <p:pic>
        <p:nvPicPr>
          <p:cNvPr id="1026" name="Picture 2"/>
          <p:cNvPicPr>
            <a:picLocks noGrp="1" noChangeAspect="1" noChangeArrowheads="1"/>
          </p:cNvPicPr>
          <p:nvPr>
            <p:ph idx="1"/>
          </p:nvPr>
        </p:nvPicPr>
        <p:blipFill>
          <a:blip r:embed="rId3"/>
          <a:srcRect/>
          <a:stretch>
            <a:fillRect/>
          </a:stretch>
        </p:blipFill>
        <p:spPr bwMode="auto">
          <a:xfrm>
            <a:off x="642910" y="1994890"/>
            <a:ext cx="7929618" cy="3434374"/>
          </a:xfrm>
          <a:prstGeom prst="rect">
            <a:avLst/>
          </a:prstGeom>
          <a:noFill/>
          <a:ln w="9525">
            <a:noFill/>
            <a:miter lim="800000"/>
            <a:headEnd/>
            <a:tailEnd/>
          </a:ln>
          <a:effectLst/>
        </p:spPr>
      </p:pic>
      <p:sp>
        <p:nvSpPr>
          <p:cNvPr id="6" name="TextBox 5"/>
          <p:cNvSpPr txBox="1"/>
          <p:nvPr/>
        </p:nvSpPr>
        <p:spPr>
          <a:xfrm>
            <a:off x="1000100" y="5357826"/>
            <a:ext cx="2973891" cy="461665"/>
          </a:xfrm>
          <a:prstGeom prst="rect">
            <a:avLst/>
          </a:prstGeom>
          <a:noFill/>
        </p:spPr>
        <p:txBody>
          <a:bodyPr wrap="none" rtlCol="0">
            <a:spAutoFit/>
          </a:bodyPr>
          <a:lstStyle/>
          <a:p>
            <a:r>
              <a:rPr lang="en-US" sz="2400" dirty="0"/>
              <a:t>m=2a+1	n=2b+1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749935" y="621665"/>
            <a:ext cx="7642860" cy="543306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94435" y="1187450"/>
            <a:ext cx="6553200" cy="455676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405765" y="661035"/>
            <a:ext cx="8173720" cy="51936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137285" y="1172210"/>
            <a:ext cx="6667500" cy="458724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373505" y="1366520"/>
            <a:ext cx="6195060" cy="419862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540" y="283845"/>
            <a:ext cx="8430260" cy="6364605"/>
          </a:xfrm>
        </p:spPr>
        <p:txBody>
          <a:bodyPr/>
          <a:lstStyle/>
          <a:p>
            <a:pPr marL="0" indent="0">
              <a:buNone/>
            </a:pPr>
            <a:r>
              <a:rPr lang="en-US" b="1"/>
              <a:t>Using the Second derivative for Image Sharpening -The Laplacian </a:t>
            </a:r>
            <a:r>
              <a:rPr lang="en-US"/>
              <a:t>in Spacial domain</a:t>
            </a:r>
          </a:p>
          <a:p>
            <a:r>
              <a:rPr lang="en-US"/>
              <a:t>To construct the filter mask based on 2-D, second order derivatives formulation.</a:t>
            </a:r>
          </a:p>
          <a:p>
            <a:r>
              <a:rPr lang="en-US"/>
              <a:t>Isotropic filters are applied; These are rotation invarient </a:t>
            </a:r>
          </a:p>
          <a:p>
            <a:pPr marL="0" indent="0">
              <a:buNone/>
            </a:pPr>
            <a:r>
              <a:rPr lang="en-US"/>
              <a:t>Isotropic derivative operator is Laplacian,</a:t>
            </a:r>
          </a:p>
          <a:p>
            <a:pPr marL="0" indent="0">
              <a:buNone/>
            </a:pPr>
            <a:r>
              <a:rPr lang="en-US"/>
              <a:t>	which is a function f(x,y) of 2 variables</a:t>
            </a:r>
          </a:p>
          <a:p>
            <a:pPr marL="0" indent="0">
              <a:buNone/>
            </a:pPr>
            <a:r>
              <a:rPr lang="en-US"/>
              <a:t>	</a:t>
            </a:r>
          </a:p>
        </p:txBody>
      </p:sp>
      <p:pic>
        <p:nvPicPr>
          <p:cNvPr id="2" name="Picture 1"/>
          <p:cNvPicPr>
            <a:picLocks noChangeAspect="1"/>
          </p:cNvPicPr>
          <p:nvPr/>
        </p:nvPicPr>
        <p:blipFill>
          <a:blip r:embed="rId2"/>
          <a:stretch>
            <a:fillRect/>
          </a:stretch>
        </p:blipFill>
        <p:spPr>
          <a:xfrm>
            <a:off x="2555875" y="4725035"/>
            <a:ext cx="3133090" cy="11163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540" y="121285"/>
            <a:ext cx="8430260" cy="6527165"/>
          </a:xfrm>
        </p:spPr>
        <p:txBody>
          <a:bodyPr/>
          <a:lstStyle/>
          <a:p>
            <a:pPr marL="0" indent="0">
              <a:buNone/>
            </a:pPr>
            <a:r>
              <a:rPr lang="en-US"/>
              <a:t>	</a:t>
            </a:r>
          </a:p>
          <a:p>
            <a:r>
              <a:rPr lang="en-US"/>
              <a:t>To express the equation in discrete form</a:t>
            </a:r>
          </a:p>
          <a:p>
            <a:pPr marL="0" indent="0">
              <a:buNone/>
            </a:pPr>
            <a:r>
              <a:rPr lang="en-US"/>
              <a:t>In the </a:t>
            </a:r>
            <a:r>
              <a:rPr lang="en-US" u="sng"/>
              <a:t>x-direction</a:t>
            </a:r>
            <a:r>
              <a:rPr lang="en-US"/>
              <a:t>, </a:t>
            </a:r>
            <a:r>
              <a:rPr lang="en-US" u="sng"/>
              <a:t>y-direction</a:t>
            </a:r>
            <a:r>
              <a:rPr lang="en-US"/>
              <a:t> and </a:t>
            </a:r>
            <a:r>
              <a:rPr lang="en-US" u="sng"/>
              <a:t>both</a:t>
            </a:r>
            <a:r>
              <a:rPr lang="en-US"/>
              <a:t> we have </a:t>
            </a:r>
          </a:p>
          <a:p>
            <a:pPr marL="0" indent="0">
              <a:buNone/>
            </a:pPr>
            <a:r>
              <a:rPr lang="en-US"/>
              <a:t>	</a:t>
            </a:r>
          </a:p>
        </p:txBody>
      </p:sp>
      <p:pic>
        <p:nvPicPr>
          <p:cNvPr id="2" name="Picture 1"/>
          <p:cNvPicPr>
            <a:picLocks noChangeAspect="1"/>
          </p:cNvPicPr>
          <p:nvPr/>
        </p:nvPicPr>
        <p:blipFill>
          <a:blip r:embed="rId2"/>
          <a:stretch>
            <a:fillRect/>
          </a:stretch>
        </p:blipFill>
        <p:spPr>
          <a:xfrm>
            <a:off x="2700020" y="188595"/>
            <a:ext cx="2179320" cy="579120"/>
          </a:xfrm>
          <a:prstGeom prst="rect">
            <a:avLst/>
          </a:prstGeom>
        </p:spPr>
      </p:pic>
      <p:pic>
        <p:nvPicPr>
          <p:cNvPr id="5" name="Picture 4"/>
          <p:cNvPicPr>
            <a:picLocks noChangeAspect="1"/>
          </p:cNvPicPr>
          <p:nvPr/>
        </p:nvPicPr>
        <p:blipFill>
          <a:blip r:embed="rId3"/>
          <a:stretch>
            <a:fillRect/>
          </a:stretch>
        </p:blipFill>
        <p:spPr>
          <a:xfrm>
            <a:off x="1180465" y="1951355"/>
            <a:ext cx="6976745" cy="471233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540" y="283845"/>
            <a:ext cx="8430260" cy="6364605"/>
          </a:xfrm>
        </p:spPr>
        <p:txBody>
          <a:bodyPr/>
          <a:lstStyle/>
          <a:p>
            <a:r>
              <a:rPr lang="en-US"/>
              <a:t>If the defination used has a -ve center coefficient, then we subtract, rather than add.</a:t>
            </a:r>
          </a:p>
          <a:p>
            <a:r>
              <a:rPr lang="en-US"/>
              <a:t>Laplacian image is to sharpened result.</a:t>
            </a:r>
          </a:p>
          <a:p>
            <a:pPr marL="0" indent="0">
              <a:buNone/>
            </a:pPr>
            <a:r>
              <a:rPr lang="en-US"/>
              <a:t>Thus we use Laplacian for Image Sharpening is</a:t>
            </a:r>
          </a:p>
          <a:p>
            <a:pPr marL="0" indent="0">
              <a:buNone/>
            </a:pPr>
            <a:r>
              <a:rPr lang="en-US"/>
              <a:t>	g(x,y)= f(x,y) +c[∇</a:t>
            </a:r>
            <a:r>
              <a:rPr lang="en-US" baseline="30000"/>
              <a:t>2</a:t>
            </a:r>
            <a:r>
              <a:rPr lang="en-US"/>
              <a:t> f(x,y)]</a:t>
            </a:r>
          </a:p>
          <a:p>
            <a:pPr marL="0" indent="0">
              <a:buNone/>
            </a:pPr>
            <a:r>
              <a:rPr lang="en-US"/>
              <a:t>	c=-1, if Laplacian filter rotates in 90</a:t>
            </a:r>
            <a:r>
              <a:rPr lang="en-US" baseline="30000"/>
              <a:t>0 </a:t>
            </a:r>
            <a:r>
              <a:rPr lang="en-US">
                <a:sym typeface="+mn-ea"/>
              </a:rPr>
              <a:t>&amp; 45</a:t>
            </a:r>
            <a:r>
              <a:rPr lang="en-US" baseline="30000">
                <a:sym typeface="+mn-ea"/>
              </a:rPr>
              <a:t>0</a:t>
            </a:r>
            <a:endParaRPr lang="en-US">
              <a:sym typeface="+mn-ea"/>
            </a:endParaRPr>
          </a:p>
          <a:p>
            <a:pPr marL="0" indent="0">
              <a:buNone/>
            </a:pPr>
            <a:r>
              <a:rPr lang="en-US">
                <a:sym typeface="+mn-ea"/>
              </a:rPr>
              <a:t>	c=-1, for other cases.</a:t>
            </a:r>
          </a:p>
          <a:p>
            <a:pPr marL="0" indent="0">
              <a:buNone/>
            </a:pPr>
            <a:r>
              <a:rPr lang="en-US" baseline="30000"/>
              <a:t>i.e., </a:t>
            </a:r>
          </a:p>
          <a:p>
            <a:pPr marL="0" indent="0">
              <a:buNone/>
            </a:pPr>
            <a:r>
              <a:rPr lang="en-US" baseline="30000"/>
              <a:t>	</a:t>
            </a:r>
          </a:p>
        </p:txBody>
      </p:sp>
      <p:pic>
        <p:nvPicPr>
          <p:cNvPr id="2" name="Picture 1"/>
          <p:cNvPicPr>
            <a:picLocks noChangeAspect="1"/>
          </p:cNvPicPr>
          <p:nvPr/>
        </p:nvPicPr>
        <p:blipFill>
          <a:blip r:embed="rId2"/>
          <a:stretch>
            <a:fillRect/>
          </a:stretch>
        </p:blipFill>
        <p:spPr>
          <a:xfrm>
            <a:off x="395605" y="4653280"/>
            <a:ext cx="8362950" cy="14243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540" y="283845"/>
            <a:ext cx="8430260" cy="6364605"/>
          </a:xfrm>
        </p:spPr>
        <p:txBody>
          <a:bodyPr/>
          <a:lstStyle/>
          <a:p>
            <a:pPr marL="0" indent="0">
              <a:buNone/>
            </a:pPr>
            <a:r>
              <a:rPr lang="en-US" b="1"/>
              <a:t>Laplacian in Frequency domain</a:t>
            </a:r>
          </a:p>
          <a:p>
            <a:pPr marL="0" indent="0">
              <a:buNone/>
            </a:pPr>
            <a:r>
              <a:rPr lang="en-US"/>
              <a:t>	H(u,v)= -4π</a:t>
            </a:r>
            <a:r>
              <a:rPr lang="en-US" baseline="30000">
                <a:sym typeface="+mn-ea"/>
              </a:rPr>
              <a:t>2</a:t>
            </a:r>
            <a:r>
              <a:rPr lang="en-US"/>
              <a:t>(u</a:t>
            </a:r>
            <a:r>
              <a:rPr lang="en-US" baseline="30000">
                <a:sym typeface="+mn-ea"/>
              </a:rPr>
              <a:t>2</a:t>
            </a:r>
            <a:r>
              <a:rPr lang="en-US"/>
              <a:t>+v</a:t>
            </a:r>
            <a:r>
              <a:rPr lang="en-US" baseline="30000"/>
              <a:t>2</a:t>
            </a:r>
            <a:r>
              <a:rPr lang="en-US"/>
              <a:t>)</a:t>
            </a:r>
          </a:p>
          <a:p>
            <a:pPr marL="0" indent="0">
              <a:buNone/>
            </a:pPr>
            <a:r>
              <a:rPr lang="en-US"/>
              <a:t> with respect to the center of the frequency rectangle,using the filter</a:t>
            </a:r>
          </a:p>
          <a:p>
            <a:pPr marL="0" indent="0">
              <a:buNone/>
            </a:pPr>
            <a:r>
              <a:rPr lang="en-US"/>
              <a:t> If f (and F) are of size M X N, </a:t>
            </a:r>
          </a:p>
          <a:p>
            <a:pPr marL="0" indent="0">
              <a:buNone/>
            </a:pPr>
            <a:r>
              <a:rPr lang="en-US"/>
              <a:t>this operation shifts the center transform so that (u, v) = (0, 0) is at point (M/2, N/2) in the frequency rectangle.</a:t>
            </a:r>
          </a:p>
          <a:p>
            <a:pPr marL="0" indent="0">
              <a:buNone/>
            </a:pPr>
            <a:r>
              <a:rPr lang="en-US"/>
              <a:t>As before, the center of the filter function also needs to be shifted:</a:t>
            </a:r>
          </a:p>
          <a:p>
            <a:pPr marL="0" indent="0">
              <a:buNone/>
            </a:pPr>
            <a:r>
              <a:rPr lang="en-US"/>
              <a:t> </a:t>
            </a:r>
            <a:r>
              <a:rPr lang="en-US">
                <a:sym typeface="+mn-ea"/>
              </a:rPr>
              <a:t>H(u,v)= -4π</a:t>
            </a:r>
            <a:r>
              <a:rPr lang="en-US" baseline="30000">
                <a:sym typeface="+mn-ea"/>
              </a:rPr>
              <a:t>2</a:t>
            </a:r>
            <a:r>
              <a:rPr lang="en-US">
                <a:sym typeface="+mn-ea"/>
              </a:rPr>
              <a:t>[(u-M/2)</a:t>
            </a:r>
            <a:r>
              <a:rPr lang="en-US" baseline="30000">
                <a:sym typeface="+mn-ea"/>
              </a:rPr>
              <a:t>2</a:t>
            </a:r>
            <a:r>
              <a:rPr lang="en-US">
                <a:sym typeface="+mn-ea"/>
              </a:rPr>
              <a:t>+(v-N/2)</a:t>
            </a:r>
            <a:r>
              <a:rPr lang="en-US" baseline="30000">
                <a:sym typeface="+mn-ea"/>
              </a:rPr>
              <a:t>2</a:t>
            </a:r>
            <a:r>
              <a:rPr lang="en-US">
                <a:sym typeface="+mn-ea"/>
              </a:rPr>
              <a:t>]	= -4π</a:t>
            </a:r>
            <a:r>
              <a:rPr lang="en-US" baseline="30000">
                <a:sym typeface="+mn-ea"/>
              </a:rPr>
              <a:t>2</a:t>
            </a:r>
            <a:r>
              <a:rPr lang="en-US">
                <a:sym typeface="+mn-ea"/>
              </a:rPr>
              <a:t>D</a:t>
            </a:r>
            <a:r>
              <a:rPr lang="en-US" baseline="30000">
                <a:sym typeface="+mn-ea"/>
              </a:rPr>
              <a:t>2</a:t>
            </a:r>
            <a:r>
              <a:rPr lang="en-US">
                <a:sym typeface="+mn-ea"/>
              </a:rPr>
              <a:t>(u,v)</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79705" y="332740"/>
            <a:ext cx="3497580" cy="655320"/>
          </a:xfrm>
          <a:prstGeom prst="rect">
            <a:avLst/>
          </a:prstGeom>
        </p:spPr>
      </p:pic>
      <p:sp>
        <p:nvSpPr>
          <p:cNvPr id="5" name="Text Box 4"/>
          <p:cNvSpPr txBox="1"/>
          <p:nvPr/>
        </p:nvSpPr>
        <p:spPr>
          <a:xfrm>
            <a:off x="3708400" y="548640"/>
            <a:ext cx="1727835" cy="460375"/>
          </a:xfrm>
          <a:prstGeom prst="rect">
            <a:avLst/>
          </a:prstGeom>
          <a:noFill/>
        </p:spPr>
        <p:txBody>
          <a:bodyPr wrap="none" rtlCol="0">
            <a:spAutoFit/>
          </a:bodyPr>
          <a:lstStyle/>
          <a:p>
            <a:pPr algn="l"/>
            <a:r>
              <a:rPr lang="en-US" sz="2400">
                <a:sym typeface="+mn-ea"/>
              </a:rPr>
              <a:t>H(u,v)F(u,v)}</a:t>
            </a:r>
            <a:endParaRPr lang="en-US" sz="2400"/>
          </a:p>
        </p:txBody>
      </p:sp>
      <p:sp>
        <p:nvSpPr>
          <p:cNvPr id="6" name="Text Box 5"/>
          <p:cNvSpPr txBox="1"/>
          <p:nvPr/>
        </p:nvSpPr>
        <p:spPr>
          <a:xfrm>
            <a:off x="899795" y="1340485"/>
            <a:ext cx="7186930" cy="1814830"/>
          </a:xfrm>
          <a:prstGeom prst="rect">
            <a:avLst/>
          </a:prstGeom>
          <a:noFill/>
        </p:spPr>
        <p:txBody>
          <a:bodyPr wrap="square" rtlCol="0" anchor="t">
            <a:spAutoFit/>
          </a:bodyPr>
          <a:lstStyle/>
          <a:p>
            <a:r>
              <a:rPr lang="en-US" sz="2800">
                <a:sym typeface="+mn-ea"/>
              </a:rPr>
              <a:t>Enhanced image is :</a:t>
            </a:r>
          </a:p>
          <a:p>
            <a:r>
              <a:rPr lang="en-US" sz="2800">
                <a:sym typeface="+mn-ea"/>
              </a:rPr>
              <a:t>		g(x,y)= f(x,y) +c[∇</a:t>
            </a:r>
            <a:r>
              <a:rPr lang="en-US" sz="2800" baseline="30000">
                <a:sym typeface="+mn-ea"/>
              </a:rPr>
              <a:t>2</a:t>
            </a:r>
            <a:r>
              <a:rPr lang="en-US" sz="2800">
                <a:sym typeface="+mn-ea"/>
              </a:rPr>
              <a:t> f(x,y)]</a:t>
            </a:r>
          </a:p>
          <a:p>
            <a:endParaRPr lang="en-US" sz="2800"/>
          </a:p>
          <a:p>
            <a:r>
              <a:rPr lang="en-US" sz="2800"/>
              <a:t>	f(x,y) is [-1,1]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500034" y="1941865"/>
            <a:ext cx="7532704" cy="4335309"/>
          </a:xfrm>
          <a:prstGeom prst="rect">
            <a:avLst/>
          </a:prstGeom>
          <a:noFill/>
          <a:ln w="9525">
            <a:noFill/>
            <a:miter lim="800000"/>
            <a:headEnd/>
            <a:tailEnd/>
          </a:ln>
          <a:effectLst/>
        </p:spPr>
      </p:pic>
      <p:sp>
        <p:nvSpPr>
          <p:cNvPr id="3" name="TextBox 2"/>
          <p:cNvSpPr txBox="1"/>
          <p:nvPr/>
        </p:nvSpPr>
        <p:spPr>
          <a:xfrm>
            <a:off x="428596" y="214290"/>
            <a:ext cx="8501122" cy="1661993"/>
          </a:xfrm>
          <a:prstGeom prst="rect">
            <a:avLst/>
          </a:prstGeom>
          <a:noFill/>
        </p:spPr>
        <p:txBody>
          <a:bodyPr wrap="square" rtlCol="0">
            <a:spAutoFit/>
          </a:bodyPr>
          <a:lstStyle/>
          <a:p>
            <a:r>
              <a:rPr lang="en-US" sz="2800" b="1" dirty="0"/>
              <a:t>Smoothing Spatial Filters</a:t>
            </a:r>
          </a:p>
          <a:p>
            <a:r>
              <a:rPr lang="en-US" sz="2800" dirty="0"/>
              <a:t>By replacing the value of image pixel by average of intensity levels in neighborhood  by filter mask.</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540" y="283845"/>
            <a:ext cx="8430260" cy="6364605"/>
          </a:xfrm>
        </p:spPr>
        <p:txBody>
          <a:bodyPr/>
          <a:lstStyle/>
          <a:p>
            <a:pPr marL="0" indent="0">
              <a:buNone/>
            </a:pPr>
            <a:r>
              <a:rPr lang="en-US" b="1"/>
              <a:t>Unsharp Masking and Highboost filtering</a:t>
            </a:r>
            <a:endParaRPr lang="en-US"/>
          </a:p>
          <a:p>
            <a:pPr marL="0" indent="0">
              <a:buNone/>
            </a:pPr>
            <a:r>
              <a:rPr lang="en-US"/>
              <a:t>Printing &amp; publishing industry sharpens the images-</a:t>
            </a:r>
          </a:p>
          <a:p>
            <a:pPr marL="0" indent="0">
              <a:buNone/>
            </a:pPr>
            <a:r>
              <a:rPr lang="en-US"/>
              <a:t>which consists of subtracting an </a:t>
            </a:r>
            <a:r>
              <a:rPr lang="en-US" b="1"/>
              <a:t>unsharp (smoothed) </a:t>
            </a:r>
            <a:r>
              <a:rPr lang="en-US"/>
              <a:t>version of image from original image.</a:t>
            </a:r>
          </a:p>
          <a:p>
            <a:pPr marL="0" indent="0">
              <a:buNone/>
            </a:pPr>
            <a:r>
              <a:rPr lang="en-US"/>
              <a:t>	this process is called </a:t>
            </a:r>
            <a:r>
              <a:rPr lang="en-US" b="1"/>
              <a:t>unsharp masking.</a:t>
            </a:r>
          </a:p>
          <a:p>
            <a:pPr marL="0" indent="0">
              <a:buNone/>
            </a:pPr>
            <a:r>
              <a:rPr lang="en-US"/>
              <a:t>It has following steps:</a:t>
            </a:r>
          </a:p>
          <a:p>
            <a:pPr marL="514350" indent="-514350">
              <a:buAutoNum type="arabicPeriod"/>
            </a:pPr>
            <a:r>
              <a:rPr lang="en-US"/>
              <a:t>Blur the original image. f </a:t>
            </a:r>
            <a:r>
              <a:rPr lang="en-US" baseline="-25000"/>
              <a:t>b</a:t>
            </a:r>
            <a:r>
              <a:rPr lang="en-US"/>
              <a:t>(x,y)  </a:t>
            </a:r>
          </a:p>
          <a:p>
            <a:pPr marL="514350" indent="-514350">
              <a:buAutoNum type="arabicPeriod"/>
            </a:pPr>
            <a:r>
              <a:rPr lang="en-US"/>
              <a:t>Subtract the blurred image from original (mask) </a:t>
            </a:r>
          </a:p>
          <a:p>
            <a:pPr marL="514350" indent="-514350">
              <a:buAutoNum type="arabicPeriod"/>
            </a:pPr>
            <a:r>
              <a:rPr lang="en-US"/>
              <a:t>Add the mask to the original.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540" y="283845"/>
            <a:ext cx="8430260" cy="6364605"/>
          </a:xfrm>
        </p:spPr>
        <p:txBody>
          <a:bodyPr/>
          <a:lstStyle/>
          <a:p>
            <a:pPr marL="0" indent="0">
              <a:buNone/>
            </a:pPr>
            <a:r>
              <a:rPr lang="en-US"/>
              <a:t>Thus, unsharp masking first produces a mask m(x,y) as</a:t>
            </a:r>
          </a:p>
          <a:p>
            <a:pPr marL="0" indent="0">
              <a:buNone/>
            </a:pPr>
            <a:r>
              <a:rPr lang="en-US"/>
              <a:t>	</a:t>
            </a:r>
          </a:p>
          <a:p>
            <a:pPr marL="0" indent="0">
              <a:buNone/>
            </a:pPr>
            <a:r>
              <a:rPr lang="en-US"/>
              <a:t>where, f(x,y) is the original image and fb(x,y) is the blurred version of the original image.</a:t>
            </a:r>
          </a:p>
          <a:p>
            <a:pPr marL="0" indent="0">
              <a:buNone/>
            </a:pPr>
            <a:r>
              <a:rPr lang="en-US"/>
              <a:t>	</a:t>
            </a:r>
          </a:p>
          <a:p>
            <a:pPr marL="0" indent="0">
              <a:buNone/>
            </a:pPr>
            <a:r>
              <a:rPr lang="en-US"/>
              <a:t>Then this mask is added back to the original image which results in enhancing the high-frequency components.</a:t>
            </a:r>
          </a:p>
          <a:p>
            <a:pPr marL="0" indent="0">
              <a:buNone/>
            </a:pPr>
            <a:endParaRPr lang="en-US"/>
          </a:p>
        </p:txBody>
      </p:sp>
      <p:pic>
        <p:nvPicPr>
          <p:cNvPr id="2" name="Picture 1"/>
          <p:cNvPicPr>
            <a:picLocks noChangeAspect="1"/>
          </p:cNvPicPr>
          <p:nvPr/>
        </p:nvPicPr>
        <p:blipFill>
          <a:blip r:embed="rId2"/>
          <a:stretch>
            <a:fillRect/>
          </a:stretch>
        </p:blipFill>
        <p:spPr>
          <a:xfrm>
            <a:off x="1979930" y="1268730"/>
            <a:ext cx="4320540" cy="441960"/>
          </a:xfrm>
          <a:prstGeom prst="rect">
            <a:avLst/>
          </a:prstGeom>
        </p:spPr>
      </p:pic>
      <p:pic>
        <p:nvPicPr>
          <p:cNvPr id="5" name="Picture 4"/>
          <p:cNvPicPr>
            <a:picLocks noChangeAspect="1"/>
          </p:cNvPicPr>
          <p:nvPr/>
        </p:nvPicPr>
        <p:blipFill>
          <a:blip r:embed="rId3"/>
          <a:stretch>
            <a:fillRect/>
          </a:stretch>
        </p:blipFill>
        <p:spPr>
          <a:xfrm>
            <a:off x="2052320" y="2996565"/>
            <a:ext cx="4625340" cy="54102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540" y="283845"/>
            <a:ext cx="8430260" cy="6364605"/>
          </a:xfrm>
        </p:spPr>
        <p:txBody>
          <a:bodyPr>
            <a:normAutofit fontScale="90000"/>
          </a:bodyPr>
          <a:lstStyle/>
          <a:p>
            <a:pPr marL="0" indent="0">
              <a:buNone/>
            </a:pPr>
            <a:r>
              <a:rPr lang="en-US" b="1">
                <a:sym typeface="+mn-ea"/>
              </a:rPr>
              <a:t>Unsharp Masking and Highboost filtering i</a:t>
            </a:r>
            <a:r>
              <a:rPr lang="en-US" b="1"/>
              <a:t>n Frequency domain</a:t>
            </a:r>
            <a:endParaRPr lang="en-US"/>
          </a:p>
          <a:p>
            <a:pPr marL="0" indent="0">
              <a:buNone/>
            </a:pPr>
            <a:r>
              <a:rPr lang="en-US">
                <a:sym typeface="+mn-ea"/>
              </a:rPr>
              <a:t>Thus, unsharp masking first produces a mask m(x,y) as</a:t>
            </a:r>
            <a:endParaRPr lang="en-US"/>
          </a:p>
          <a:p>
            <a:pPr marL="0" indent="0">
              <a:buNone/>
            </a:pPr>
            <a:r>
              <a:rPr lang="en-US">
                <a:sym typeface="+mn-ea"/>
              </a:rPr>
              <a:t>	</a:t>
            </a:r>
            <a:endParaRPr lang="en-US"/>
          </a:p>
          <a:p>
            <a:pPr marL="0" indent="0">
              <a:buNone/>
            </a:pPr>
            <a:r>
              <a:rPr lang="en-US">
                <a:sym typeface="+mn-ea"/>
              </a:rPr>
              <a:t>	</a:t>
            </a:r>
          </a:p>
          <a:p>
            <a:pPr marL="0" indent="0">
              <a:buNone/>
            </a:pPr>
            <a:r>
              <a:rPr lang="en-US">
                <a:sym typeface="+mn-ea"/>
              </a:rPr>
              <a:t>		fb(x,y) = F</a:t>
            </a:r>
            <a:r>
              <a:rPr lang="en-US" baseline="30000">
                <a:sym typeface="+mn-ea"/>
              </a:rPr>
              <a:t>-1 </a:t>
            </a:r>
            <a:r>
              <a:rPr lang="en-US">
                <a:sym typeface="+mn-ea"/>
              </a:rPr>
              <a:t>[H</a:t>
            </a:r>
            <a:r>
              <a:rPr lang="en-US" baseline="-25000">
                <a:sym typeface="+mn-ea"/>
              </a:rPr>
              <a:t>LP </a:t>
            </a:r>
            <a:r>
              <a:rPr lang="en-US">
                <a:sym typeface="+mn-ea"/>
              </a:rPr>
              <a:t>(u,v)F(u,v)]</a:t>
            </a:r>
          </a:p>
          <a:p>
            <a:pPr marL="0" indent="0">
              <a:buNone/>
            </a:pPr>
            <a:endParaRPr lang="en-US" sz="890">
              <a:sym typeface="+mn-ea"/>
            </a:endParaRPr>
          </a:p>
          <a:p>
            <a:pPr marL="0" indent="0">
              <a:buNone/>
            </a:pPr>
            <a:r>
              <a:rPr lang="en-US">
                <a:sym typeface="+mn-ea"/>
              </a:rPr>
              <a:t>where, f(x,y) is the original image and fb(x,y) is the blurred version of the original image.</a:t>
            </a:r>
            <a:endParaRPr lang="en-US"/>
          </a:p>
          <a:p>
            <a:pPr marL="0" indent="0">
              <a:buNone/>
            </a:pPr>
            <a:r>
              <a:rPr lang="en-US">
                <a:sym typeface="+mn-ea"/>
              </a:rPr>
              <a:t>	</a:t>
            </a:r>
            <a:endParaRPr lang="en-US"/>
          </a:p>
          <a:p>
            <a:pPr marL="0" indent="0">
              <a:buNone/>
            </a:pPr>
            <a:r>
              <a:rPr lang="en-US">
                <a:sym typeface="+mn-ea"/>
              </a:rPr>
              <a:t>Then this mask is added back to the original image which results in enhancing the high-frequency components.</a:t>
            </a:r>
            <a:endParaRPr lang="en-US"/>
          </a:p>
          <a:p>
            <a:pPr marL="0" indent="0">
              <a:buNone/>
            </a:pPr>
            <a:endParaRPr lang="en-US"/>
          </a:p>
          <a:p>
            <a:pPr marL="0" indent="0">
              <a:buNone/>
            </a:pPr>
            <a:endParaRPr lang="en-US"/>
          </a:p>
        </p:txBody>
      </p:sp>
      <p:pic>
        <p:nvPicPr>
          <p:cNvPr id="2" name="Picture 1"/>
          <p:cNvPicPr>
            <a:picLocks noChangeAspect="1"/>
          </p:cNvPicPr>
          <p:nvPr/>
        </p:nvPicPr>
        <p:blipFill>
          <a:blip r:embed="rId2"/>
          <a:stretch>
            <a:fillRect/>
          </a:stretch>
        </p:blipFill>
        <p:spPr>
          <a:xfrm>
            <a:off x="1835785" y="2276475"/>
            <a:ext cx="4320540" cy="441960"/>
          </a:xfrm>
          <a:prstGeom prst="rect">
            <a:avLst/>
          </a:prstGeom>
        </p:spPr>
      </p:pic>
      <p:pic>
        <p:nvPicPr>
          <p:cNvPr id="5" name="Picture 4"/>
          <p:cNvPicPr>
            <a:picLocks noChangeAspect="1"/>
          </p:cNvPicPr>
          <p:nvPr/>
        </p:nvPicPr>
        <p:blipFill>
          <a:blip r:embed="rId3"/>
          <a:stretch>
            <a:fillRect/>
          </a:stretch>
        </p:blipFill>
        <p:spPr>
          <a:xfrm>
            <a:off x="1979930" y="4509135"/>
            <a:ext cx="4625340" cy="5410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540" y="283845"/>
            <a:ext cx="8430260" cy="6364605"/>
          </a:xfrm>
        </p:spPr>
        <p:txBody>
          <a:bodyPr>
            <a:normAutofit fontScale="80000"/>
          </a:bodyPr>
          <a:lstStyle/>
          <a:p>
            <a:pPr marL="0" indent="0">
              <a:buNone/>
            </a:pPr>
            <a:r>
              <a:rPr lang="en-US" b="1"/>
              <a:t>Homomorphic Filtering in Frequency domain</a:t>
            </a:r>
            <a:endParaRPr lang="en-US"/>
          </a:p>
          <a:p>
            <a:pPr marL="0" indent="0">
              <a:buNone/>
            </a:pPr>
            <a:r>
              <a:rPr lang="en-US"/>
              <a:t>Homomorphic filtering can be used for improving the appearance of a grayscale image by simultaneous intensity range compression (illumination) and contrast enhancement (reflection).</a:t>
            </a:r>
          </a:p>
          <a:p>
            <a:pPr marL="0" indent="0">
              <a:buNone/>
            </a:pPr>
            <a:endParaRPr lang="en-US"/>
          </a:p>
          <a:p>
            <a:pPr marL="0" indent="0">
              <a:buNone/>
            </a:pPr>
            <a:r>
              <a:rPr lang="en-US"/>
              <a:t>m ( x , y ) = i ( x , y ) ∙ r ( x , y ) Where,</a:t>
            </a:r>
          </a:p>
          <a:p>
            <a:pPr marL="0" indent="0">
              <a:buNone/>
            </a:pPr>
            <a:endParaRPr lang="en-US"/>
          </a:p>
          <a:p>
            <a:pPr marL="0" indent="0">
              <a:buNone/>
            </a:pPr>
            <a:r>
              <a:rPr lang="en-US"/>
              <a:t>m = image,</a:t>
            </a:r>
          </a:p>
          <a:p>
            <a:pPr marL="0" indent="0">
              <a:buNone/>
            </a:pPr>
            <a:endParaRPr lang="en-US"/>
          </a:p>
          <a:p>
            <a:pPr marL="0" indent="0">
              <a:buNone/>
            </a:pPr>
            <a:r>
              <a:rPr lang="en-US"/>
              <a:t>i = illumination,</a:t>
            </a:r>
          </a:p>
          <a:p>
            <a:pPr marL="0" indent="0">
              <a:buNone/>
            </a:pPr>
            <a:endParaRPr lang="en-US"/>
          </a:p>
          <a:p>
            <a:pPr marL="0" indent="0">
              <a:buNone/>
            </a:pPr>
            <a:r>
              <a:rPr lang="en-US"/>
              <a:t>r = reflectance </a:t>
            </a:r>
          </a:p>
          <a:p>
            <a:pPr marL="0" indent="0">
              <a:buNone/>
            </a:pP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540" y="283845"/>
            <a:ext cx="8430260" cy="6364605"/>
          </a:xfrm>
        </p:spPr>
        <p:txBody>
          <a:bodyPr>
            <a:normAutofit fontScale="90000" lnSpcReduction="10000"/>
          </a:bodyPr>
          <a:lstStyle/>
          <a:p>
            <a:pPr marL="0" indent="0">
              <a:buNone/>
            </a:pPr>
            <a:r>
              <a:rPr lang="en-US"/>
              <a:t>We have to transform the equation into frequency domain in order to apply high pass filter. However, it's very difficult to do calculation after applying Fourier transformation to this equation because it's not a product equation anymore. Therefore, we use 'log' to help solve this problem.</a:t>
            </a:r>
          </a:p>
          <a:p>
            <a:pPr marL="0" indent="0">
              <a:buNone/>
            </a:pPr>
            <a:endParaRPr lang="en-US"/>
          </a:p>
          <a:p>
            <a:pPr marL="0" indent="0">
              <a:buNone/>
            </a:pPr>
            <a:r>
              <a:rPr lang="en-US"/>
              <a:t>ln ( m ( x , y ) ) = ln ( i ( x , y ) ) + ln ( r ( x , y ) ) </a:t>
            </a:r>
          </a:p>
          <a:p>
            <a:pPr marL="0" indent="0">
              <a:buNone/>
            </a:pPr>
            <a:r>
              <a:rPr lang="en-US"/>
              <a:t>Then, applying Fourier transformation</a:t>
            </a:r>
          </a:p>
          <a:p>
            <a:pPr marL="0" indent="0">
              <a:buNone/>
            </a:pPr>
            <a:endParaRPr lang="en-US"/>
          </a:p>
          <a:p>
            <a:pPr marL="0" indent="0">
              <a:buNone/>
            </a:pPr>
            <a:r>
              <a:rPr lang="en-US"/>
              <a:t>ϝ ( l n ( m ( x , y ) ) ) = ϝ ( l n ( i ( x , y ) ) ) + ϝ ( l n ( r ( x , y ) ) )</a:t>
            </a:r>
          </a:p>
          <a:p>
            <a:pPr marL="0" indent="0">
              <a:buNone/>
            </a:pPr>
            <a:r>
              <a:rPr lang="en-US"/>
              <a:t>Or M ( u , v ) = I ( u , v ) + R ( u , v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256540" y="281305"/>
            <a:ext cx="8430260" cy="6005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500034" y="2714620"/>
            <a:ext cx="8072494" cy="3947502"/>
          </a:xfrm>
          <a:prstGeom prst="rect">
            <a:avLst/>
          </a:prstGeom>
          <a:noFill/>
          <a:ln w="9525">
            <a:noFill/>
            <a:miter lim="800000"/>
            <a:headEnd/>
            <a:tailEnd/>
          </a:ln>
          <a:effectLst/>
        </p:spPr>
      </p:pic>
      <p:sp>
        <p:nvSpPr>
          <p:cNvPr id="3" name="Rectangle 2"/>
          <p:cNvSpPr/>
          <p:nvPr/>
        </p:nvSpPr>
        <p:spPr>
          <a:xfrm>
            <a:off x="357158" y="285728"/>
            <a:ext cx="8358246" cy="2308324"/>
          </a:xfrm>
          <a:prstGeom prst="rect">
            <a:avLst/>
          </a:prstGeom>
        </p:spPr>
        <p:txBody>
          <a:bodyPr wrap="square">
            <a:spAutoFit/>
          </a:bodyPr>
          <a:lstStyle/>
          <a:p>
            <a:r>
              <a:rPr lang="en-US" b="1" dirty="0"/>
              <a:t>Averaging linear filters</a:t>
            </a:r>
          </a:p>
          <a:p>
            <a:r>
              <a:rPr lang="en-US" dirty="0"/>
              <a:t>The response of averaging filter is simply the average of the pixels contained in the neighborhood of the filter mask.</a:t>
            </a:r>
          </a:p>
          <a:p>
            <a:endParaRPr lang="en-US" dirty="0"/>
          </a:p>
          <a:p>
            <a:r>
              <a:rPr lang="en-US" dirty="0"/>
              <a:t>The output of averaging filters is a smoothed image with reduced "sharp" transitions in gray levels.</a:t>
            </a:r>
          </a:p>
          <a:p>
            <a:endParaRPr lang="en-US" dirty="0"/>
          </a:p>
          <a:p>
            <a:r>
              <a:rPr lang="en-US" dirty="0"/>
              <a:t>In which all coefficients are equal is called a </a:t>
            </a:r>
            <a:r>
              <a:rPr lang="en-US" b="1" dirty="0"/>
              <a:t>Box filter.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4282" y="142852"/>
            <a:ext cx="8643998" cy="6429420"/>
          </a:xfrm>
        </p:spPr>
        <p:txBody>
          <a:bodyPr/>
          <a:lstStyle/>
          <a:p>
            <a:r>
              <a:rPr lang="en-US" dirty="0"/>
              <a:t>Weighted Averaging linear filtering of an image </a:t>
            </a:r>
            <a:r>
              <a:rPr lang="en-US" i="1" dirty="0"/>
              <a:t>f </a:t>
            </a:r>
            <a:r>
              <a:rPr lang="en-US" dirty="0"/>
              <a:t>of filter mask of size </a:t>
            </a:r>
            <a:r>
              <a:rPr lang="en-US" i="1" dirty="0" err="1"/>
              <a:t>m×n</a:t>
            </a:r>
            <a:r>
              <a:rPr lang="en-US" i="1" dirty="0"/>
              <a:t> (</a:t>
            </a:r>
            <a:r>
              <a:rPr lang="en-US" i="1" dirty="0" err="1"/>
              <a:t>m,n</a:t>
            </a:r>
            <a:r>
              <a:rPr lang="en-US" i="1" dirty="0"/>
              <a:t> are </a:t>
            </a:r>
            <a:r>
              <a:rPr lang="en-US" b="1" i="1" dirty="0"/>
              <a:t>odd</a:t>
            </a:r>
            <a:r>
              <a:rPr lang="en-US" i="1" dirty="0"/>
              <a:t>) </a:t>
            </a:r>
            <a:r>
              <a:rPr lang="en-US" dirty="0"/>
              <a:t>is given by the expression:</a:t>
            </a:r>
          </a:p>
          <a:p>
            <a:pPr>
              <a:buNone/>
            </a:pPr>
            <a:r>
              <a:rPr lang="en-US" dirty="0"/>
              <a:t>	</a:t>
            </a:r>
          </a:p>
          <a:p>
            <a:endParaRPr lang="en-US" dirty="0"/>
          </a:p>
          <a:p>
            <a:pPr>
              <a:buNone/>
            </a:pPr>
            <a:r>
              <a:rPr lang="en-US" dirty="0"/>
              <a:t>	</a:t>
            </a:r>
          </a:p>
          <a:p>
            <a:pPr>
              <a:buNone/>
            </a:pPr>
            <a:r>
              <a:rPr lang="en-US" dirty="0"/>
              <a:t>	To generate a complete filtered image this equation must be applied for x = 0,1, 2,..., </a:t>
            </a:r>
            <a:r>
              <a:rPr lang="en-US" i="1" dirty="0"/>
              <a:t>M-</a:t>
            </a:r>
            <a:r>
              <a:rPr lang="en-US" dirty="0"/>
              <a:t>1 and y = 0,1, 2,..., </a:t>
            </a:r>
            <a:r>
              <a:rPr lang="en-US" i="1" dirty="0"/>
              <a:t>N-</a:t>
            </a:r>
            <a:r>
              <a:rPr lang="en-US" dirty="0"/>
              <a:t>1.</a:t>
            </a:r>
          </a:p>
          <a:p>
            <a:pPr>
              <a:buNone/>
            </a:pPr>
            <a:endParaRPr lang="en-US" dirty="0"/>
          </a:p>
        </p:txBody>
      </p:sp>
      <p:pic>
        <p:nvPicPr>
          <p:cNvPr id="5" name="image2.png"/>
          <p:cNvPicPr/>
          <p:nvPr/>
        </p:nvPicPr>
        <p:blipFill>
          <a:blip r:embed="rId2" cstate="print"/>
          <a:stretch>
            <a:fillRect/>
          </a:stretch>
        </p:blipFill>
        <p:spPr>
          <a:xfrm>
            <a:off x="2071670" y="1785926"/>
            <a:ext cx="4000528" cy="14304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928794" y="142875"/>
            <a:ext cx="5143536" cy="6500813"/>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4cb17fc-6be2-4c2f-840e-49d110595dc1">
      <Terms xmlns="http://schemas.microsoft.com/office/infopath/2007/PartnerControls"/>
    </lcf76f155ced4ddcb4097134ff3c332f>
    <TaxCatchAll xmlns="2987a70d-02b0-483a-90d2-4589cdabddf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4B8B1DF8E63B64D81A460648AA3F344" ma:contentTypeVersion="14" ma:contentTypeDescription="Create a new document." ma:contentTypeScope="" ma:versionID="52b1839bd2487fe416800246bedb1394">
  <xsd:schema xmlns:xsd="http://www.w3.org/2001/XMLSchema" xmlns:xs="http://www.w3.org/2001/XMLSchema" xmlns:p="http://schemas.microsoft.com/office/2006/metadata/properties" xmlns:ns2="a4cb17fc-6be2-4c2f-840e-49d110595dc1" xmlns:ns3="2987a70d-02b0-483a-90d2-4589cdabddff" targetNamespace="http://schemas.microsoft.com/office/2006/metadata/properties" ma:root="true" ma:fieldsID="8935a5d804283579dcd0cfbb9762481b" ns2:_="" ns3:_="">
    <xsd:import namespace="a4cb17fc-6be2-4c2f-840e-49d110595dc1"/>
    <xsd:import namespace="2987a70d-02b0-483a-90d2-4589cdabddf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cb17fc-6be2-4c2f-840e-49d110595d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9146a36-f60c-4dd0-9f9f-1e631ab45163"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987a70d-02b0-483a-90d2-4589cdabddf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46a069e3-7fd1-41fe-b9a9-ccc96bf881a0}" ma:internalName="TaxCatchAll" ma:showField="CatchAllData" ma:web="2987a70d-02b0-483a-90d2-4589cdabdd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EAC3B3-4BFC-4E04-B43E-B547367BAD4B}">
  <ds:schemaRefs>
    <ds:schemaRef ds:uri="http://schemas.microsoft.com/office/2006/metadata/properties"/>
    <ds:schemaRef ds:uri="http://schemas.microsoft.com/office/infopath/2007/PartnerControls"/>
    <ds:schemaRef ds:uri="a4cb17fc-6be2-4c2f-840e-49d110595dc1"/>
    <ds:schemaRef ds:uri="2987a70d-02b0-483a-90d2-4589cdabddff"/>
  </ds:schemaRefs>
</ds:datastoreItem>
</file>

<file path=customXml/itemProps2.xml><?xml version="1.0" encoding="utf-8"?>
<ds:datastoreItem xmlns:ds="http://schemas.openxmlformats.org/officeDocument/2006/customXml" ds:itemID="{CB23BF55-50B1-469D-A2E2-20C71EF566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cb17fc-6be2-4c2f-840e-49d110595dc1"/>
    <ds:schemaRef ds:uri="2987a70d-02b0-483a-90d2-4589cdabdd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0DAE45-6DCD-4B49-B50C-62207E4AEB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2154</Words>
  <Application>Microsoft Office PowerPoint</Application>
  <PresentationFormat>On-screen Show (4:3)</PresentationFormat>
  <Paragraphs>178</Paragraphs>
  <Slides>65</Slides>
  <Notes>0</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Office Theme</vt:lpstr>
      <vt:lpstr>Mask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Mask Processing</dc:title>
  <dc:creator>saikrishna3d saikrishna3d</dc:creator>
  <cp:lastModifiedBy>Jaideep Bhanu</cp:lastModifiedBy>
  <cp:revision>47</cp:revision>
  <dcterms:created xsi:type="dcterms:W3CDTF">2023-05-05T06:49:00Z</dcterms:created>
  <dcterms:modified xsi:type="dcterms:W3CDTF">2023-06-29T02:32:49Z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0D5F5A39BAE44B44B2CA8CA3140AE446</vt:lpwstr>
  </property>
  <property fmtid="{D5CDD505-2E9C-101B-9397-08002B2CF9AE}" pid="3" name="KSOProductBuildVer">
    <vt:lpwstr>1033-11.2.0.11537</vt:lpwstr>
  </property>
  <property fmtid="{D5CDD505-2E9C-101B-9397-08002B2CF9AE}" pid="4" name="ContentTypeId">
    <vt:lpwstr>0x01010054B8B1DF8E63B64D81A460648AA3F344</vt:lpwstr>
  </property>
  <property fmtid="{D5CDD505-2E9C-101B-9397-08002B2CF9AE}" pid="5" name="MediaServiceImageTags">
    <vt:lpwstr/>
  </property>
</Properties>
</file>